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3"/>
  </p:notesMasterIdLst>
  <p:handoutMasterIdLst>
    <p:handoutMasterId r:id="rId24"/>
  </p:handoutMasterIdLst>
  <p:sldIdLst>
    <p:sldId id="1779" r:id="rId7"/>
    <p:sldId id="1836" r:id="rId8"/>
    <p:sldId id="1800" r:id="rId9"/>
    <p:sldId id="1905" r:id="rId10"/>
    <p:sldId id="1904" r:id="rId11"/>
    <p:sldId id="2113" r:id="rId12"/>
    <p:sldId id="1906" r:id="rId13"/>
    <p:sldId id="1908" r:id="rId14"/>
    <p:sldId id="1907" r:id="rId15"/>
    <p:sldId id="2115" r:id="rId16"/>
    <p:sldId id="1909" r:id="rId17"/>
    <p:sldId id="1910" r:id="rId18"/>
    <p:sldId id="2116" r:id="rId19"/>
    <p:sldId id="2114" r:id="rId20"/>
    <p:sldId id="1911" r:id="rId21"/>
    <p:sldId id="680" r:id="rId22"/>
  </p:sldIdLst>
  <p:sldSz cx="12196763" cy="6858000"/>
  <p:notesSz cx="6805613" cy="9939338"/>
  <p:custDataLst>
    <p:tags r:id="rId25"/>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2023/3/15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16</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16</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874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hyperlink" Target="http://www.mindspore.cn/"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 id="2147483921"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0.png"/><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image" Target="../media/image14.png"/><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009112"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矩阵运算</a:t>
            </a:r>
            <a:r>
              <a:rPr lang="en-US" altLang="zh-CN"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&amp;</a:t>
            </a:r>
            <a:r>
              <a:rPr lang="zh-CN" altLang="en-US"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比特位</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计算体系</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BC2C844-D1E8-8A4A-A067-9A50DD42398D}"/>
              </a:ext>
            </a:extLst>
          </p:cNvPr>
          <p:cNvSpPr>
            <a:spLocks noGrp="1"/>
          </p:cNvSpPr>
          <p:nvPr>
            <p:ph type="title"/>
          </p:nvPr>
        </p:nvSpPr>
        <p:spPr/>
        <p:txBody>
          <a:bodyPr/>
          <a:lstStyle/>
          <a:p>
            <a:r>
              <a:rPr lang="en-US" altLang="zh-CN" dirty="0"/>
              <a:t>CPU/GPU</a:t>
            </a:r>
            <a:r>
              <a:rPr lang="zh-CN" altLang="en-US" dirty="0"/>
              <a:t> 支持矩阵乘的库</a:t>
            </a:r>
          </a:p>
        </p:txBody>
      </p:sp>
      <p:pic>
        <p:nvPicPr>
          <p:cNvPr id="2" name="图片 1">
            <a:extLst>
              <a:ext uri="{FF2B5EF4-FFF2-40B4-BE49-F238E27FC236}">
                <a16:creationId xmlns:a16="http://schemas.microsoft.com/office/drawing/2014/main" id="{90127E8F-D6CE-5C4C-B4D0-D96F8239C3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34485" y="1268760"/>
            <a:ext cx="3384376" cy="4944604"/>
          </a:xfrm>
          <a:prstGeom prst="rect">
            <a:avLst/>
          </a:prstGeom>
        </p:spPr>
      </p:pic>
      <p:pic>
        <p:nvPicPr>
          <p:cNvPr id="3" name="图片 2">
            <a:extLst>
              <a:ext uri="{FF2B5EF4-FFF2-40B4-BE49-F238E27FC236}">
                <a16:creationId xmlns:a16="http://schemas.microsoft.com/office/drawing/2014/main" id="{97B7A259-ECE0-0546-BB0C-3D613D48F9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9829" y="1499919"/>
            <a:ext cx="4680520" cy="4482286"/>
          </a:xfrm>
          <a:prstGeom prst="rect">
            <a:avLst/>
          </a:prstGeom>
        </p:spPr>
      </p:pic>
    </p:spTree>
    <p:extLst>
      <p:ext uri="{BB962C8B-B14F-4D97-AF65-F5344CB8AC3E}">
        <p14:creationId xmlns:p14="http://schemas.microsoft.com/office/powerpoint/2010/main" val="973622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D2216F62-8242-6E4F-958A-0090FF170AA6}"/>
              </a:ext>
            </a:extLst>
          </p:cNvPr>
          <p:cNvSpPr>
            <a:spLocks noGrp="1"/>
          </p:cNvSpPr>
          <p:nvPr>
            <p:ph type="title"/>
          </p:nvPr>
        </p:nvSpPr>
        <p:spPr/>
        <p:txBody>
          <a:bodyPr/>
          <a:lstStyle/>
          <a:p>
            <a:r>
              <a:rPr lang="zh-CN" altLang="en-US" dirty="0"/>
              <a:t>卷积代替算法</a:t>
            </a:r>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960A12D2-BB8E-544E-93E8-586AB69569B7}"/>
                  </a:ext>
                </a:extLst>
              </p:cNvPr>
              <p:cNvSpPr>
                <a:spLocks noGrp="1"/>
              </p:cNvSpPr>
              <p:nvPr>
                <p:ph sz="half" idx="1"/>
              </p:nvPr>
            </p:nvSpPr>
            <p:spPr>
              <a:xfrm>
                <a:off x="623636" y="1340768"/>
                <a:ext cx="6410850" cy="4608512"/>
              </a:xfrm>
            </p:spPr>
            <p:txBody>
              <a:bodyPr/>
              <a:lstStyle/>
              <a:p>
                <a:r>
                  <a:rPr lang="en-US" altLang="zh-CN" sz="2400" b="1" dirty="0">
                    <a:latin typeface="Gill Sans MT" panose="020B0502020104020203" pitchFamily="34" charset="0"/>
                  </a:rPr>
                  <a:t>Fast</a:t>
                </a:r>
                <a:r>
                  <a:rPr lang="zh-CN" altLang="en-US" sz="2400" b="1" dirty="0">
                    <a:latin typeface="Gill Sans MT" panose="020B0502020104020203" pitchFamily="34" charset="0"/>
                  </a:rPr>
                  <a:t> </a:t>
                </a:r>
                <a:r>
                  <a:rPr lang="en-US" altLang="zh-CN" sz="2400" b="1" dirty="0">
                    <a:latin typeface="Gill Sans MT" panose="020B0502020104020203" pitchFamily="34" charset="0"/>
                  </a:rPr>
                  <a:t>Fourier</a:t>
                </a:r>
                <a:r>
                  <a:rPr lang="zh-CN" altLang="en-US" sz="2400" b="1" dirty="0">
                    <a:latin typeface="Gill Sans MT" panose="020B0502020104020203" pitchFamily="34" charset="0"/>
                  </a:rPr>
                  <a:t> </a:t>
                </a:r>
                <a:r>
                  <a:rPr lang="en-US" altLang="zh-CN" sz="2400" b="1" dirty="0">
                    <a:latin typeface="Gill Sans MT" panose="020B0502020104020203" pitchFamily="34" charset="0"/>
                  </a:rPr>
                  <a:t>Transform</a:t>
                </a:r>
                <a:r>
                  <a:rPr lang="zh-CN" altLang="en-US" sz="2400" b="1" dirty="0">
                    <a:latin typeface="Gill Sans MT" panose="020B0502020104020203" pitchFamily="34" charset="0"/>
                  </a:rPr>
                  <a:t> </a:t>
                </a:r>
                <a:r>
                  <a:rPr lang="en-US" altLang="zh-CN" sz="1600" dirty="0">
                    <a:latin typeface="Gill Sans MT" panose="020B0502020104020203" pitchFamily="34" charset="0"/>
                  </a:rPr>
                  <a:t>[</a:t>
                </a:r>
                <a:r>
                  <a:rPr lang="en-US" altLang="zh-CN" sz="1600" dirty="0" err="1">
                    <a:latin typeface="Gill Sans MT" panose="020B0502020104020203" pitchFamily="34" charset="0"/>
                  </a:rPr>
                  <a:t>mathieu</a:t>
                </a:r>
                <a:r>
                  <a:rPr lang="en-US" altLang="zh-CN" sz="1600" dirty="0">
                    <a:latin typeface="Gill Sans MT" panose="020B0502020104020203" pitchFamily="34" charset="0"/>
                  </a:rPr>
                  <a:t>,</a:t>
                </a:r>
                <a:r>
                  <a:rPr lang="zh-CN" altLang="en-US" sz="1600" dirty="0">
                    <a:latin typeface="Gill Sans MT" panose="020B0502020104020203" pitchFamily="34" charset="0"/>
                  </a:rPr>
                  <a:t> </a:t>
                </a:r>
                <a:r>
                  <a:rPr lang="en-US" altLang="zh-CN" sz="1600" dirty="0">
                    <a:latin typeface="Gill Sans MT" panose="020B0502020104020203" pitchFamily="34" charset="0"/>
                  </a:rPr>
                  <a:t>ICLR</a:t>
                </a:r>
                <a:r>
                  <a:rPr lang="zh-CN" altLang="en-US" sz="1600" dirty="0">
                    <a:latin typeface="Gill Sans MT" panose="020B0502020104020203" pitchFamily="34" charset="0"/>
                  </a:rPr>
                  <a:t> </a:t>
                </a:r>
                <a:r>
                  <a:rPr lang="en-US" altLang="zh-CN" sz="1600" dirty="0">
                    <a:latin typeface="Gill Sans MT" panose="020B0502020104020203" pitchFamily="34" charset="0"/>
                  </a:rPr>
                  <a:t>2014]</a:t>
                </a:r>
              </a:p>
              <a:p>
                <a:pPr lvl="1"/>
                <a:r>
                  <a:rPr lang="en-US" altLang="zh-CN" sz="2000" dirty="0">
                    <a:latin typeface="Gill Sans MT" panose="020B0502020104020203" pitchFamily="34" charset="0"/>
                  </a:rPr>
                  <a:t>Pro</a:t>
                </a:r>
                <a:r>
                  <a:rPr lang="zh-CN" altLang="en-US" sz="2000" dirty="0">
                    <a:latin typeface="Gill Sans MT" panose="020B0502020104020203" pitchFamily="34" charset="0"/>
                  </a:rPr>
                  <a:t>：计算量从 </a:t>
                </a:r>
                <a14:m>
                  <m:oMath xmlns:m="http://schemas.openxmlformats.org/officeDocument/2006/math">
                    <m:r>
                      <m:rPr>
                        <m:sty m:val="p"/>
                      </m:rPr>
                      <a:rPr lang="en-US" altLang="zh-CN" sz="2000" i="1" dirty="0">
                        <a:latin typeface="Cambria Math" panose="02040503050406030204" pitchFamily="18" charset="0"/>
                      </a:rPr>
                      <m:t>O</m:t>
                    </m:r>
                    <m:r>
                      <a:rPr lang="en-US" altLang="zh-CN" sz="2000" b="0" i="1" dirty="0" smtClean="0">
                        <a:latin typeface="Cambria Math" panose="02040503050406030204" pitchFamily="18" charset="0"/>
                      </a:rPr>
                      <m:t>(</m:t>
                    </m:r>
                    <m:sSubSup>
                      <m:sSubSupPr>
                        <m:ctrlPr>
                          <a:rPr lang="en-US" altLang="zh-CN" sz="2000" b="0" i="1" dirty="0" smtClean="0">
                            <a:latin typeface="Cambria Math" panose="02040503050406030204" pitchFamily="18" charset="0"/>
                          </a:rPr>
                        </m:ctrlPr>
                      </m:sSubSupPr>
                      <m:e>
                        <m:r>
                          <a:rPr lang="en-US" altLang="zh-CN" sz="2000" b="0" i="1" dirty="0" smtClean="0">
                            <a:latin typeface="Cambria Math" panose="02040503050406030204" pitchFamily="18" charset="0"/>
                          </a:rPr>
                          <m:t>𝑁</m:t>
                        </m:r>
                      </m:e>
                      <m:sub>
                        <m:r>
                          <a:rPr lang="en-US" altLang="zh-CN" sz="2000" b="0" i="1" dirty="0" smtClean="0">
                            <a:latin typeface="Cambria Math" panose="02040503050406030204" pitchFamily="18" charset="0"/>
                          </a:rPr>
                          <m:t>0</m:t>
                        </m:r>
                      </m:sub>
                      <m:sup>
                        <m:r>
                          <a:rPr lang="en-US" altLang="zh-CN" sz="2000" b="0" i="1" dirty="0" smtClean="0">
                            <a:latin typeface="Cambria Math" panose="02040503050406030204" pitchFamily="18" charset="0"/>
                          </a:rPr>
                          <m:t>2</m:t>
                        </m:r>
                      </m:sup>
                    </m:sSubSup>
                    <m:sSubSup>
                      <m:sSubSupPr>
                        <m:ctrlPr>
                          <a:rPr lang="en-US" altLang="zh-CN" sz="2000" i="1" dirty="0">
                            <a:latin typeface="Cambria Math" panose="02040503050406030204" pitchFamily="18" charset="0"/>
                          </a:rPr>
                        </m:ctrlPr>
                      </m:sSubSupPr>
                      <m:e>
                        <m:r>
                          <a:rPr lang="en-US" altLang="zh-CN" sz="2000" i="1" dirty="0">
                            <a:latin typeface="Cambria Math" panose="02040503050406030204" pitchFamily="18" charset="0"/>
                          </a:rPr>
                          <m:t>𝑁</m:t>
                        </m:r>
                      </m:e>
                      <m:sub>
                        <m:r>
                          <a:rPr lang="en-US" altLang="zh-CN" sz="2000" b="0" i="1" dirty="0" smtClean="0">
                            <a:latin typeface="Cambria Math" panose="02040503050406030204" pitchFamily="18" charset="0"/>
                          </a:rPr>
                          <m:t>𝑓</m:t>
                        </m:r>
                      </m:sub>
                      <m:sup>
                        <m:r>
                          <a:rPr lang="en-US" altLang="zh-CN" sz="2000" i="1" dirty="0">
                            <a:latin typeface="Cambria Math" panose="02040503050406030204" pitchFamily="18" charset="0"/>
                          </a:rPr>
                          <m:t>2</m:t>
                        </m:r>
                      </m:sup>
                    </m:sSubSup>
                    <m:r>
                      <a:rPr lang="en-US" altLang="zh-CN" sz="2000" b="0" i="1" dirty="0" smtClean="0">
                        <a:latin typeface="Cambria Math" panose="02040503050406030204" pitchFamily="18" charset="0"/>
                      </a:rPr>
                      <m:t>)</m:t>
                    </m:r>
                  </m:oMath>
                </a14:m>
                <a:r>
                  <a:rPr lang="zh-CN" altLang="en-US" sz="2000" dirty="0">
                    <a:latin typeface="Gill Sans MT" panose="020B0502020104020203" pitchFamily="34" charset="0"/>
                  </a:rPr>
                  <a:t> </a:t>
                </a:r>
                <a:r>
                  <a:rPr lang="en-US" altLang="zh-CN" sz="2000" dirty="0">
                    <a:latin typeface="Gill Sans MT" panose="020B0502020104020203" pitchFamily="34" charset="0"/>
                  </a:rPr>
                  <a:t>to</a:t>
                </a:r>
                <a:r>
                  <a:rPr lang="zh-CN" altLang="en-US" sz="2000" dirty="0">
                    <a:latin typeface="Gill Sans MT" panose="020B0502020104020203" pitchFamily="34" charset="0"/>
                  </a:rPr>
                  <a:t> </a:t>
                </a:r>
                <a14:m>
                  <m:oMath xmlns:m="http://schemas.openxmlformats.org/officeDocument/2006/math">
                    <m:r>
                      <m:rPr>
                        <m:sty m:val="p"/>
                      </m:rPr>
                      <a:rPr lang="en-US" altLang="zh-CN" sz="2000" i="1" dirty="0">
                        <a:latin typeface="Cambria Math" panose="02040503050406030204" pitchFamily="18" charset="0"/>
                      </a:rPr>
                      <m:t>O</m:t>
                    </m:r>
                    <m:r>
                      <a:rPr lang="en-US" altLang="zh-CN" sz="2000" i="1" dirty="0">
                        <a:latin typeface="Cambria Math" panose="02040503050406030204" pitchFamily="18" charset="0"/>
                      </a:rPr>
                      <m:t>(</m:t>
                    </m:r>
                    <m:sSubSup>
                      <m:sSubSupPr>
                        <m:ctrlPr>
                          <a:rPr lang="en-US" altLang="zh-CN" sz="2000" i="1" dirty="0">
                            <a:latin typeface="Cambria Math" panose="02040503050406030204" pitchFamily="18" charset="0"/>
                          </a:rPr>
                        </m:ctrlPr>
                      </m:sSubSupPr>
                      <m:e>
                        <m:r>
                          <a:rPr lang="en-US" altLang="zh-CN" sz="2000" i="1" dirty="0">
                            <a:latin typeface="Cambria Math" panose="02040503050406030204" pitchFamily="18" charset="0"/>
                          </a:rPr>
                          <m:t>𝑁</m:t>
                        </m:r>
                      </m:e>
                      <m:sub>
                        <m:r>
                          <a:rPr lang="en-US" altLang="zh-CN" sz="2000" i="1" dirty="0">
                            <a:latin typeface="Cambria Math" panose="02040503050406030204" pitchFamily="18" charset="0"/>
                          </a:rPr>
                          <m:t>0</m:t>
                        </m:r>
                      </m:sub>
                      <m:sup>
                        <m:r>
                          <a:rPr lang="en-US" altLang="zh-CN" sz="2000" i="1" dirty="0">
                            <a:latin typeface="Cambria Math" panose="02040503050406030204" pitchFamily="18" charset="0"/>
                          </a:rPr>
                          <m:t>2</m:t>
                        </m:r>
                      </m:sup>
                    </m:sSubSup>
                    <m:sSub>
                      <m:sSubPr>
                        <m:ctrlPr>
                          <a:rPr lang="en-US" altLang="zh-CN" sz="2000" i="1" dirty="0" smtClean="0">
                            <a:latin typeface="Cambria Math" panose="02040503050406030204" pitchFamily="18" charset="0"/>
                          </a:rPr>
                        </m:ctrlPr>
                      </m:sSubPr>
                      <m:e>
                        <m:r>
                          <m:rPr>
                            <m:sty m:val="p"/>
                          </m:rPr>
                          <a:rPr lang="en-US" altLang="zh-CN" sz="2000" i="1" dirty="0">
                            <a:latin typeface="Cambria Math" panose="02040503050406030204" pitchFamily="18" charset="0"/>
                          </a:rPr>
                          <m:t>long</m:t>
                        </m:r>
                      </m:e>
                      <m:sub>
                        <m:r>
                          <a:rPr lang="en-US" altLang="zh-CN" sz="2000" b="0" i="1" dirty="0" smtClean="0">
                            <a:latin typeface="Cambria Math" panose="02040503050406030204" pitchFamily="18" charset="0"/>
                          </a:rPr>
                          <m:t>2</m:t>
                        </m:r>
                      </m:sub>
                    </m:sSub>
                    <m:sSub>
                      <m:sSubPr>
                        <m:ctrlPr>
                          <a:rPr lang="en-US" altLang="zh-CN" sz="2000" i="1" dirty="0" smtClean="0">
                            <a:latin typeface="Cambria Math" panose="02040503050406030204" pitchFamily="18" charset="0"/>
                          </a:rPr>
                        </m:ctrlPr>
                      </m:sSubPr>
                      <m:e>
                        <m:r>
                          <m:rPr>
                            <m:sty m:val="p"/>
                          </m:rPr>
                          <a:rPr lang="en-US" altLang="zh-CN" sz="2000" i="1" dirty="0">
                            <a:latin typeface="Cambria Math" panose="02040503050406030204" pitchFamily="18" charset="0"/>
                          </a:rPr>
                          <m:t>N</m:t>
                        </m:r>
                      </m:e>
                      <m:sub>
                        <m:r>
                          <a:rPr lang="en-US" altLang="zh-CN" sz="2000" b="0" i="1" dirty="0" smtClean="0">
                            <a:latin typeface="Cambria Math" panose="02040503050406030204" pitchFamily="18" charset="0"/>
                          </a:rPr>
                          <m:t>0</m:t>
                        </m:r>
                      </m:sub>
                    </m:sSub>
                    <m:r>
                      <a:rPr lang="en-US" altLang="zh-CN" sz="2000" i="1" dirty="0">
                        <a:latin typeface="Cambria Math" panose="02040503050406030204" pitchFamily="18" charset="0"/>
                      </a:rPr>
                      <m:t>)</m:t>
                    </m:r>
                  </m:oMath>
                </a14:m>
                <a:r>
                  <a:rPr lang="zh-CN" altLang="en-US" sz="2000" dirty="0">
                    <a:latin typeface="Gill Sans MT" panose="020B0502020104020203" pitchFamily="34" charset="0"/>
                  </a:rPr>
                  <a:t> </a:t>
                </a:r>
                <a:endParaRPr lang="en-US" altLang="zh-CN" sz="2000" dirty="0">
                  <a:latin typeface="Gill Sans MT" panose="020B0502020104020203" pitchFamily="34" charset="0"/>
                </a:endParaRPr>
              </a:p>
              <a:p>
                <a:pPr lvl="1"/>
                <a:r>
                  <a:rPr lang="en-US" altLang="zh-CN" sz="2000" dirty="0">
                    <a:latin typeface="Gill Sans MT" panose="020B0502020104020203" pitchFamily="34" charset="0"/>
                  </a:rPr>
                  <a:t>Con</a:t>
                </a:r>
                <a:r>
                  <a:rPr lang="zh-CN" altLang="en-US" sz="2000" dirty="0">
                    <a:latin typeface="Gill Sans MT" panose="020B0502020104020203" pitchFamily="34" charset="0"/>
                  </a:rPr>
                  <a:t>：增加内存存储空间</a:t>
                </a:r>
                <a:endParaRPr lang="en-US" altLang="zh-CN" sz="2000" dirty="0">
                  <a:latin typeface="Gill Sans MT" panose="020B0502020104020203" pitchFamily="34" charset="0"/>
                </a:endParaRPr>
              </a:p>
              <a:p>
                <a:r>
                  <a:rPr lang="en-US" altLang="zh-CN" sz="2400" b="1" dirty="0">
                    <a:latin typeface="Gill Sans MT" panose="020B0502020104020203" pitchFamily="34" charset="0"/>
                  </a:rPr>
                  <a:t>Strassen</a:t>
                </a:r>
                <a:r>
                  <a:rPr lang="zh-CN" altLang="en-US" sz="2400" dirty="0">
                    <a:latin typeface="Gill Sans MT" panose="020B0502020104020203" pitchFamily="34" charset="0"/>
                  </a:rPr>
                  <a:t> </a:t>
                </a:r>
                <a:r>
                  <a:rPr lang="en-US" altLang="zh-CN" sz="1600" dirty="0">
                    <a:latin typeface="Gill Sans MT" panose="020B0502020104020203" pitchFamily="34" charset="0"/>
                  </a:rPr>
                  <a:t>[Cong,</a:t>
                </a:r>
                <a:r>
                  <a:rPr lang="zh-CN" altLang="en-US" sz="1600" dirty="0">
                    <a:latin typeface="Gill Sans MT" panose="020B0502020104020203" pitchFamily="34" charset="0"/>
                  </a:rPr>
                  <a:t> </a:t>
                </a:r>
                <a:r>
                  <a:rPr lang="en-US" altLang="zh-CN" sz="1600" dirty="0">
                    <a:latin typeface="Gill Sans MT" panose="020B0502020104020203" pitchFamily="34" charset="0"/>
                  </a:rPr>
                  <a:t>ICANN</a:t>
                </a:r>
                <a:r>
                  <a:rPr lang="zh-CN" altLang="en-US" sz="1600" dirty="0">
                    <a:latin typeface="Gill Sans MT" panose="020B0502020104020203" pitchFamily="34" charset="0"/>
                  </a:rPr>
                  <a:t> </a:t>
                </a:r>
                <a:r>
                  <a:rPr lang="en-US" altLang="zh-CN" sz="1600" dirty="0">
                    <a:latin typeface="Gill Sans MT" panose="020B0502020104020203" pitchFamily="34" charset="0"/>
                  </a:rPr>
                  <a:t>2014]</a:t>
                </a:r>
              </a:p>
              <a:p>
                <a:pPr lvl="1"/>
                <a:r>
                  <a:rPr lang="en-US" altLang="zh-CN" sz="2000" dirty="0">
                    <a:latin typeface="Gill Sans MT" panose="020B0502020104020203" pitchFamily="34" charset="0"/>
                  </a:rPr>
                  <a:t>Pro</a:t>
                </a:r>
                <a:r>
                  <a:rPr lang="zh-CN" altLang="en-US" sz="2000" dirty="0">
                    <a:latin typeface="Gill Sans MT" panose="020B0502020104020203" pitchFamily="34" charset="0"/>
                  </a:rPr>
                  <a:t>：计算量从 </a:t>
                </a:r>
                <a14:m>
                  <m:oMath xmlns:m="http://schemas.openxmlformats.org/officeDocument/2006/math">
                    <m:r>
                      <m:rPr>
                        <m:sty m:val="p"/>
                      </m:rPr>
                      <a:rPr lang="en-US" altLang="zh-CN" sz="2000" i="1" dirty="0">
                        <a:latin typeface="Cambria Math" panose="02040503050406030204" pitchFamily="18" charset="0"/>
                      </a:rPr>
                      <m:t>O</m:t>
                    </m:r>
                    <m:r>
                      <a:rPr lang="en-US" altLang="zh-CN" sz="2000" i="1" dirty="0">
                        <a:latin typeface="Cambria Math" panose="02040503050406030204" pitchFamily="18" charset="0"/>
                      </a:rPr>
                      <m:t>(</m:t>
                    </m:r>
                    <m:sSup>
                      <m:sSupPr>
                        <m:ctrlPr>
                          <a:rPr lang="en-US" altLang="zh-CN" sz="2000" i="1" dirty="0" smtClean="0">
                            <a:latin typeface="Cambria Math" panose="02040503050406030204" pitchFamily="18" charset="0"/>
                          </a:rPr>
                        </m:ctrlPr>
                      </m:sSupPr>
                      <m:e>
                        <m:r>
                          <m:rPr>
                            <m:sty m:val="p"/>
                          </m:rPr>
                          <a:rPr lang="en-US" altLang="zh-CN" sz="2000" i="1" dirty="0">
                            <a:latin typeface="Cambria Math" panose="02040503050406030204" pitchFamily="18" charset="0"/>
                          </a:rPr>
                          <m:t>N</m:t>
                        </m:r>
                      </m:e>
                      <m:sup>
                        <m:r>
                          <a:rPr lang="en-US" altLang="zh-CN" sz="2000" b="0" i="1" dirty="0" smtClean="0">
                            <a:latin typeface="Cambria Math" panose="02040503050406030204" pitchFamily="18" charset="0"/>
                          </a:rPr>
                          <m:t>3</m:t>
                        </m:r>
                      </m:sup>
                    </m:sSup>
                    <m:r>
                      <a:rPr lang="en-US" altLang="zh-CN" sz="2000" i="1" dirty="0">
                        <a:latin typeface="Cambria Math" panose="02040503050406030204" pitchFamily="18" charset="0"/>
                      </a:rPr>
                      <m:t>)</m:t>
                    </m:r>
                  </m:oMath>
                </a14:m>
                <a:r>
                  <a:rPr lang="zh-CN" altLang="en-US" sz="2000" dirty="0">
                    <a:latin typeface="Gill Sans MT" panose="020B0502020104020203" pitchFamily="34" charset="0"/>
                  </a:rPr>
                  <a:t> </a:t>
                </a:r>
                <a:r>
                  <a:rPr lang="en-US" altLang="zh-CN" sz="2000" dirty="0">
                    <a:latin typeface="Gill Sans MT" panose="020B0502020104020203" pitchFamily="34" charset="0"/>
                  </a:rPr>
                  <a:t>to</a:t>
                </a:r>
                <a:r>
                  <a:rPr lang="zh-CN" altLang="en-US" sz="2000" dirty="0">
                    <a:latin typeface="Gill Sans MT" panose="020B0502020104020203" pitchFamily="34" charset="0"/>
                  </a:rPr>
                  <a:t> </a:t>
                </a:r>
                <a14:m>
                  <m:oMath xmlns:m="http://schemas.openxmlformats.org/officeDocument/2006/math">
                    <m:r>
                      <m:rPr>
                        <m:sty m:val="p"/>
                      </m:rPr>
                      <a:rPr lang="en-US" altLang="zh-CN" sz="2000" i="1" dirty="0">
                        <a:latin typeface="Cambria Math" panose="02040503050406030204" pitchFamily="18" charset="0"/>
                      </a:rPr>
                      <m:t>O</m:t>
                    </m:r>
                    <m:r>
                      <a:rPr lang="en-US" altLang="zh-CN" sz="2000" i="1" dirty="0">
                        <a:latin typeface="Cambria Math" panose="02040503050406030204" pitchFamily="18" charset="0"/>
                      </a:rPr>
                      <m:t>(</m:t>
                    </m:r>
                    <m:sSup>
                      <m:sSupPr>
                        <m:ctrlPr>
                          <a:rPr lang="en-US" altLang="zh-CN" sz="2000" i="1" dirty="0" smtClean="0">
                            <a:latin typeface="Cambria Math" panose="02040503050406030204" pitchFamily="18" charset="0"/>
                          </a:rPr>
                        </m:ctrlPr>
                      </m:sSupPr>
                      <m:e>
                        <m:r>
                          <m:rPr>
                            <m:sty m:val="p"/>
                          </m:rPr>
                          <a:rPr lang="en-US" altLang="zh-CN" sz="2000" i="1" dirty="0">
                            <a:latin typeface="Cambria Math" panose="02040503050406030204" pitchFamily="18" charset="0"/>
                          </a:rPr>
                          <m:t>N</m:t>
                        </m:r>
                      </m:e>
                      <m:sup>
                        <m:r>
                          <a:rPr lang="en-US" altLang="zh-CN" sz="2000" b="0" i="1" dirty="0" smtClean="0">
                            <a:latin typeface="Cambria Math" panose="02040503050406030204" pitchFamily="18" charset="0"/>
                          </a:rPr>
                          <m:t>2.807</m:t>
                        </m:r>
                      </m:sup>
                    </m:sSup>
                    <m:r>
                      <a:rPr lang="en-US" altLang="zh-CN" sz="2000" i="1" dirty="0">
                        <a:latin typeface="Cambria Math" panose="02040503050406030204" pitchFamily="18" charset="0"/>
                      </a:rPr>
                      <m:t>)</m:t>
                    </m:r>
                  </m:oMath>
                </a14:m>
                <a:r>
                  <a:rPr lang="zh-CN" altLang="en-US" sz="2000" dirty="0">
                    <a:latin typeface="Gill Sans MT" panose="020B0502020104020203" pitchFamily="34" charset="0"/>
                  </a:rPr>
                  <a:t> </a:t>
                </a:r>
                <a:endParaRPr lang="en-US" altLang="zh-CN" sz="2000" dirty="0">
                  <a:latin typeface="Gill Sans MT" panose="020B0502020104020203" pitchFamily="34" charset="0"/>
                </a:endParaRPr>
              </a:p>
              <a:p>
                <a:pPr lvl="1"/>
                <a:r>
                  <a:rPr lang="en-US" altLang="zh-CN" sz="2000" dirty="0">
                    <a:latin typeface="Gill Sans MT" panose="020B0502020104020203" pitchFamily="34" charset="0"/>
                  </a:rPr>
                  <a:t>Con</a:t>
                </a:r>
                <a:r>
                  <a:rPr lang="zh-CN" altLang="en-US" sz="2000" dirty="0">
                    <a:latin typeface="Gill Sans MT" panose="020B0502020104020203" pitchFamily="34" charset="0"/>
                  </a:rPr>
                  <a:t>：数值稳定性问题</a:t>
                </a:r>
                <a:endParaRPr lang="en-US" altLang="zh-CN" sz="2000" dirty="0">
                  <a:latin typeface="Gill Sans MT" panose="020B0502020104020203" pitchFamily="34" charset="0"/>
                </a:endParaRPr>
              </a:p>
              <a:p>
                <a:r>
                  <a:rPr lang="en-US" altLang="zh-CN" sz="2400" b="1" dirty="0">
                    <a:latin typeface="Gill Sans MT" panose="020B0502020104020203" pitchFamily="34" charset="0"/>
                  </a:rPr>
                  <a:t>Winograd</a:t>
                </a:r>
                <a:r>
                  <a:rPr lang="zh-CN" altLang="en-US" sz="2400" dirty="0">
                    <a:latin typeface="Gill Sans MT" panose="020B0502020104020203" pitchFamily="34" charset="0"/>
                  </a:rPr>
                  <a:t> </a:t>
                </a:r>
                <a:r>
                  <a:rPr lang="en-US" altLang="zh-CN" sz="1600" dirty="0">
                    <a:latin typeface="Gill Sans MT" panose="020B0502020104020203" pitchFamily="34" charset="0"/>
                  </a:rPr>
                  <a:t>[Lavin,</a:t>
                </a:r>
                <a:r>
                  <a:rPr lang="zh-CN" altLang="en-US" sz="1600" dirty="0">
                    <a:latin typeface="Gill Sans MT" panose="020B0502020104020203" pitchFamily="34" charset="0"/>
                  </a:rPr>
                  <a:t> </a:t>
                </a:r>
                <a:r>
                  <a:rPr lang="en-US" altLang="zh-CN" sz="1600" dirty="0">
                    <a:latin typeface="Gill Sans MT" panose="020B0502020104020203" pitchFamily="34" charset="0"/>
                  </a:rPr>
                  <a:t>CVPR</a:t>
                </a:r>
                <a:r>
                  <a:rPr lang="zh-CN" altLang="en-US" sz="1600" dirty="0">
                    <a:latin typeface="Gill Sans MT" panose="020B0502020104020203" pitchFamily="34" charset="0"/>
                  </a:rPr>
                  <a:t> </a:t>
                </a:r>
                <a:r>
                  <a:rPr lang="en-US" altLang="zh-CN" sz="1600" dirty="0">
                    <a:latin typeface="Gill Sans MT" panose="020B0502020104020203" pitchFamily="34" charset="0"/>
                  </a:rPr>
                  <a:t>2016]</a:t>
                </a:r>
              </a:p>
              <a:p>
                <a:pPr lvl="1"/>
                <a:r>
                  <a:rPr lang="en-US" altLang="zh-CN" sz="2000" dirty="0">
                    <a:latin typeface="Gill Sans MT" panose="020B0502020104020203" pitchFamily="34" charset="0"/>
                  </a:rPr>
                  <a:t>Pro</a:t>
                </a:r>
                <a:r>
                  <a:rPr lang="zh-CN" altLang="en-US" sz="2000" dirty="0">
                    <a:latin typeface="Gill Sans MT" panose="020B0502020104020203" pitchFamily="34" charset="0"/>
                  </a:rPr>
                  <a:t>：</a:t>
                </a:r>
                <a:r>
                  <a:rPr lang="en-US" altLang="zh-CN" sz="2000" dirty="0">
                    <a:latin typeface="Gill Sans MT" panose="020B0502020104020203" pitchFamily="34" charset="0"/>
                  </a:rPr>
                  <a:t>3x3</a:t>
                </a:r>
                <a:r>
                  <a:rPr lang="zh-CN" altLang="en-US" sz="2000" dirty="0">
                    <a:latin typeface="Gill Sans MT" panose="020B0502020104020203" pitchFamily="34" charset="0"/>
                  </a:rPr>
                  <a:t>等小矩阵由</a:t>
                </a:r>
                <a:r>
                  <a:rPr lang="en-US" altLang="zh-CN" sz="2000" dirty="0">
                    <a:latin typeface="Gill Sans MT" panose="020B0502020104020203" pitchFamily="34" charset="0"/>
                  </a:rPr>
                  <a:t>2.X</a:t>
                </a:r>
                <a:r>
                  <a:rPr lang="zh-CN" altLang="en-US" sz="2000" dirty="0">
                    <a:latin typeface="Gill Sans MT" panose="020B0502020104020203" pitchFamily="34" charset="0"/>
                  </a:rPr>
                  <a:t>倍加速</a:t>
                </a:r>
                <a:endParaRPr lang="en-US" altLang="zh-CN" sz="2000" dirty="0">
                  <a:latin typeface="Gill Sans MT" panose="020B0502020104020203" pitchFamily="34" charset="0"/>
                </a:endParaRPr>
              </a:p>
              <a:p>
                <a:pPr lvl="1"/>
                <a:r>
                  <a:rPr lang="en-US" altLang="zh-CN" sz="2000" dirty="0">
                    <a:latin typeface="Gill Sans MT" panose="020B0502020104020203" pitchFamily="34" charset="0"/>
                  </a:rPr>
                  <a:t>Con</a:t>
                </a:r>
                <a:r>
                  <a:rPr lang="zh-CN" altLang="en-US" sz="2000" dirty="0">
                    <a:latin typeface="Gill Sans MT" panose="020B0502020104020203" pitchFamily="34" charset="0"/>
                  </a:rPr>
                  <a:t>：额外辅助矩阵，辅助矩阵依赖于卷积核大小</a:t>
                </a:r>
              </a:p>
            </p:txBody>
          </p:sp>
        </mc:Choice>
        <mc:Fallback xmlns="">
          <p:sp>
            <p:nvSpPr>
              <p:cNvPr id="8" name="内容占位符 7">
                <a:extLst>
                  <a:ext uri="{FF2B5EF4-FFF2-40B4-BE49-F238E27FC236}">
                    <a16:creationId xmlns:a16="http://schemas.microsoft.com/office/drawing/2014/main" id="{960A12D2-BB8E-544E-93E8-586AB69569B7}"/>
                  </a:ext>
                </a:extLst>
              </p:cNvPr>
              <p:cNvSpPr>
                <a:spLocks noGrp="1" noRot="1" noChangeAspect="1" noMove="1" noResize="1" noEditPoints="1" noAdjustHandles="1" noChangeArrowheads="1" noChangeShapeType="1" noTextEdit="1"/>
              </p:cNvSpPr>
              <p:nvPr>
                <p:ph sz="half" idx="1"/>
              </p:nvPr>
            </p:nvSpPr>
            <p:spPr>
              <a:xfrm>
                <a:off x="623636" y="1340768"/>
                <a:ext cx="6410850" cy="4608512"/>
              </a:xfrm>
              <a:blipFill>
                <a:blip r:embed="rId2"/>
                <a:stretch>
                  <a:fillRect l="-1186"/>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D51E166A-B178-2546-97CE-EDA02B4A49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70589" y="1253533"/>
            <a:ext cx="2560000"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B54CA2EF-D3A0-6B4C-B758-FEFF454F709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70589" y="2978188"/>
            <a:ext cx="2560000"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a:extLst>
              <a:ext uri="{FF2B5EF4-FFF2-40B4-BE49-F238E27FC236}">
                <a16:creationId xmlns:a16="http://schemas.microsoft.com/office/drawing/2014/main" id="{616A2BAA-4299-9F42-9BA8-7A36267EAA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70589" y="4725304"/>
            <a:ext cx="2560000"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9546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D040689-7A79-6C4A-9023-9CB30245EF4D}"/>
              </a:ext>
            </a:extLst>
          </p:cNvPr>
          <p:cNvSpPr>
            <a:spLocks noGrp="1"/>
          </p:cNvSpPr>
          <p:nvPr>
            <p:ph type="title"/>
          </p:nvPr>
        </p:nvSpPr>
        <p:spPr/>
        <p:txBody>
          <a:bodyPr/>
          <a:lstStyle/>
          <a:p>
            <a:r>
              <a:rPr lang="zh-CN" altLang="en-US" dirty="0"/>
              <a:t>减少指令开销</a:t>
            </a:r>
          </a:p>
        </p:txBody>
      </p:sp>
      <p:sp>
        <p:nvSpPr>
          <p:cNvPr id="8" name="内容占位符 7">
            <a:extLst>
              <a:ext uri="{FF2B5EF4-FFF2-40B4-BE49-F238E27FC236}">
                <a16:creationId xmlns:a16="http://schemas.microsoft.com/office/drawing/2014/main" id="{CA712555-E841-0B4B-8643-CA1606D51AB2}"/>
              </a:ext>
            </a:extLst>
          </p:cNvPr>
          <p:cNvSpPr>
            <a:spLocks noGrp="1"/>
          </p:cNvSpPr>
          <p:nvPr>
            <p:ph sz="half" idx="1"/>
          </p:nvPr>
        </p:nvSpPr>
        <p:spPr>
          <a:xfrm>
            <a:off x="623635" y="1340768"/>
            <a:ext cx="10963473" cy="3024336"/>
          </a:xfrm>
        </p:spPr>
        <p:txBody>
          <a:bodyPr/>
          <a:lstStyle/>
          <a:p>
            <a:r>
              <a:rPr lang="zh-CN" altLang="en-US" dirty="0">
                <a:latin typeface="Gill Sans MT" panose="020B0502020104020203" pitchFamily="34" charset="0"/>
              </a:rPr>
              <a:t>每个指令执行更多的 </a:t>
            </a:r>
            <a:r>
              <a:rPr lang="en-US" altLang="zh-CN" dirty="0">
                <a:latin typeface="Gill Sans MT" panose="020B0502020104020203" pitchFamily="34" charset="0"/>
              </a:rPr>
              <a:t>MACs</a:t>
            </a:r>
            <a:r>
              <a:rPr lang="zh-CN" altLang="en-US" dirty="0">
                <a:latin typeface="Gill Sans MT" panose="020B0502020104020203" pitchFamily="34" charset="0"/>
              </a:rPr>
              <a:t> 计算</a:t>
            </a:r>
            <a:endParaRPr lang="en-US" altLang="zh-CN" dirty="0">
              <a:latin typeface="Gill Sans MT" panose="020B0502020104020203" pitchFamily="34" charset="0"/>
            </a:endParaRPr>
          </a:p>
          <a:p>
            <a:pPr lvl="1"/>
            <a:r>
              <a:rPr lang="en-US" altLang="zh-CN" dirty="0">
                <a:latin typeface="Gill Sans MT" panose="020B0502020104020203" pitchFamily="34" charset="0"/>
              </a:rPr>
              <a:t>CPU</a:t>
            </a:r>
            <a:r>
              <a:rPr lang="zh-CN" altLang="en-US" dirty="0">
                <a:latin typeface="Gill Sans MT" panose="020B0502020104020203" pitchFamily="34" charset="0"/>
              </a:rPr>
              <a:t>：</a:t>
            </a:r>
            <a:r>
              <a:rPr lang="en-US" altLang="zh-CN" dirty="0">
                <a:latin typeface="Gill Sans MT" panose="020B0502020104020203" pitchFamily="34" charset="0"/>
              </a:rPr>
              <a:t>SIMD</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Vector</a:t>
            </a:r>
            <a:r>
              <a:rPr lang="zh-CN" altLang="en-US" dirty="0">
                <a:latin typeface="Gill Sans MT" panose="020B0502020104020203" pitchFamily="34" charset="0"/>
              </a:rPr>
              <a:t> 指令</a:t>
            </a:r>
            <a:endParaRPr lang="en-US" altLang="zh-CN" dirty="0">
              <a:latin typeface="Gill Sans MT" panose="020B0502020104020203" pitchFamily="34" charset="0"/>
            </a:endParaRPr>
          </a:p>
          <a:p>
            <a:pPr lvl="1"/>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SIMT</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Tensor</a:t>
            </a:r>
            <a:r>
              <a:rPr lang="zh-CN" altLang="en-US" dirty="0">
                <a:latin typeface="Gill Sans MT" panose="020B0502020104020203" pitchFamily="34" charset="0"/>
              </a:rPr>
              <a:t> 指令</a:t>
            </a:r>
            <a:endParaRPr lang="en-US" altLang="zh-CN" dirty="0">
              <a:latin typeface="Gill Sans MT" panose="020B0502020104020203" pitchFamily="34" charset="0"/>
            </a:endParaRPr>
          </a:p>
          <a:p>
            <a:pPr lvl="1"/>
            <a:r>
              <a:rPr lang="en-US" altLang="zh-CN" dirty="0">
                <a:latin typeface="Gill Sans MT" panose="020B0502020104020203" pitchFamily="34" charset="0"/>
              </a:rPr>
              <a:t>NPU</a:t>
            </a:r>
            <a:r>
              <a:rPr lang="zh-CN" altLang="en-US" dirty="0">
                <a:latin typeface="Gill Sans MT" panose="020B0502020104020203" pitchFamily="34" charset="0"/>
              </a:rPr>
              <a:t>：</a:t>
            </a:r>
            <a:r>
              <a:rPr lang="en-US" altLang="zh-CN" dirty="0">
                <a:latin typeface="Gill Sans MT" panose="020B0502020104020203" pitchFamily="34" charset="0"/>
              </a:rPr>
              <a:t>SIMD</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Tensor</a:t>
            </a:r>
            <a:r>
              <a:rPr lang="zh-CN" altLang="en-US" dirty="0">
                <a:latin typeface="Gill Sans MT" panose="020B0502020104020203" pitchFamily="34" charset="0"/>
              </a:rPr>
              <a:t> 、 </a:t>
            </a:r>
            <a:r>
              <a:rPr lang="en-US" altLang="zh-CN" dirty="0">
                <a:latin typeface="Gill Sans MT" panose="020B0502020104020203" pitchFamily="34" charset="0"/>
              </a:rPr>
              <a:t>Vector</a:t>
            </a:r>
            <a:r>
              <a:rPr lang="zh-CN" altLang="en-US" dirty="0">
                <a:latin typeface="Gill Sans MT" panose="020B0502020104020203" pitchFamily="34" charset="0"/>
              </a:rPr>
              <a:t> 指令</a:t>
            </a:r>
            <a:endParaRPr lang="en-US" altLang="zh-CN" dirty="0">
              <a:latin typeface="Gill Sans MT" panose="020B0502020104020203" pitchFamily="34" charset="0"/>
            </a:endParaRPr>
          </a:p>
          <a:p>
            <a:pPr lvl="1"/>
            <a:endParaRPr lang="en-US" altLang="zh-CN" dirty="0">
              <a:latin typeface="Gill Sans MT" panose="020B0502020104020203" pitchFamily="34" charset="0"/>
            </a:endParaRPr>
          </a:p>
          <a:p>
            <a:r>
              <a:rPr lang="zh-CN" altLang="en-US" dirty="0">
                <a:latin typeface="Gill Sans MT" panose="020B0502020104020203" pitchFamily="34" charset="0"/>
              </a:rPr>
              <a:t>在不增加内存带宽的前提下，单时钟周期内执行更多的 </a:t>
            </a:r>
            <a:r>
              <a:rPr lang="en-US" altLang="zh-CN" dirty="0">
                <a:latin typeface="Gill Sans MT" panose="020B0502020104020203" pitchFamily="34" charset="0"/>
              </a:rPr>
              <a:t>MACs</a:t>
            </a:r>
            <a:r>
              <a:rPr lang="zh-CN" altLang="en-US" dirty="0">
                <a:latin typeface="Gill Sans MT" panose="020B0502020104020203" pitchFamily="34" charset="0"/>
              </a:rPr>
              <a:t> 计算</a:t>
            </a:r>
            <a:endParaRPr lang="en-US" altLang="zh-CN" dirty="0">
              <a:latin typeface="Gill Sans MT" panose="020B0502020104020203" pitchFamily="34" charset="0"/>
            </a:endParaRPr>
          </a:p>
          <a:p>
            <a:pPr lvl="1"/>
            <a:r>
              <a:rPr lang="zh-CN" altLang="en-US" dirty="0">
                <a:latin typeface="Gill Sans MT" panose="020B0502020104020203" pitchFamily="34" charset="0"/>
              </a:rPr>
              <a:t>支持低比特计算 </a:t>
            </a:r>
            <a:r>
              <a:rPr lang="en-US" altLang="zh-CN" dirty="0">
                <a:latin typeface="Gill Sans MT" panose="020B0502020104020203" pitchFamily="34" charset="0"/>
              </a:rPr>
              <a:t>(e.g.,</a:t>
            </a:r>
            <a:r>
              <a:rPr lang="zh-CN" altLang="en-US" dirty="0">
                <a:latin typeface="Gill Sans MT" panose="020B0502020104020203" pitchFamily="34" charset="0"/>
              </a:rPr>
              <a:t> </a:t>
            </a:r>
            <a:r>
              <a:rPr lang="en-US" altLang="zh-CN" dirty="0">
                <a:latin typeface="Gill Sans MT" panose="020B0502020104020203" pitchFamily="34" charset="0"/>
              </a:rPr>
              <a:t>512bits</a:t>
            </a:r>
            <a:r>
              <a:rPr lang="zh-CN" altLang="en-US" dirty="0">
                <a:latin typeface="Gill Sans MT" panose="020B0502020104020203" pitchFamily="34" charset="0"/>
              </a:rPr>
              <a:t> </a:t>
            </a:r>
            <a:r>
              <a:rPr lang="en-US" altLang="zh-CN" dirty="0">
                <a:latin typeface="Gill Sans MT" panose="020B0502020104020203" pitchFamily="34" charset="0"/>
              </a:rPr>
              <a:t>per</a:t>
            </a:r>
            <a:r>
              <a:rPr lang="zh-CN" altLang="en-US" dirty="0">
                <a:latin typeface="Gill Sans MT" panose="020B0502020104020203" pitchFamily="34" charset="0"/>
              </a:rPr>
              <a:t> </a:t>
            </a:r>
            <a:r>
              <a:rPr lang="en-US" altLang="zh-CN" dirty="0">
                <a:latin typeface="Gill Sans MT" panose="020B0502020104020203" pitchFamily="34" charset="0"/>
              </a:rPr>
              <a:t>cycle,</a:t>
            </a:r>
            <a:r>
              <a:rPr lang="zh-CN" altLang="en-US" dirty="0">
                <a:latin typeface="Gill Sans MT" panose="020B0502020104020203" pitchFamily="34" charset="0"/>
              </a:rPr>
              <a:t> </a:t>
            </a:r>
            <a:r>
              <a:rPr lang="en-US" altLang="zh-CN" dirty="0">
                <a:latin typeface="Gill Sans MT" panose="020B0502020104020203" pitchFamily="34" charset="0"/>
              </a:rPr>
              <a:t>perform</a:t>
            </a:r>
            <a:r>
              <a:rPr lang="zh-CN" altLang="en-US" dirty="0">
                <a:latin typeface="Gill Sans MT" panose="020B0502020104020203" pitchFamily="34" charset="0"/>
              </a:rPr>
              <a:t> </a:t>
            </a:r>
            <a:r>
              <a:rPr lang="en-US" altLang="zh-CN" b="1" dirty="0">
                <a:latin typeface="Gill Sans MT" panose="020B0502020104020203" pitchFamily="34" charset="0"/>
              </a:rPr>
              <a:t>64</a:t>
            </a:r>
            <a:r>
              <a:rPr lang="zh-CN" altLang="en-US" dirty="0">
                <a:latin typeface="Gill Sans MT" panose="020B0502020104020203" pitchFamily="34" charset="0"/>
              </a:rPr>
              <a:t> </a:t>
            </a:r>
            <a:r>
              <a:rPr lang="en-US" altLang="zh-CN" dirty="0">
                <a:latin typeface="Gill Sans MT" panose="020B0502020104020203" pitchFamily="34" charset="0"/>
              </a:rPr>
              <a:t>8-bit</a:t>
            </a:r>
            <a:r>
              <a:rPr lang="zh-CN" altLang="en-US" dirty="0">
                <a:latin typeface="Gill Sans MT" panose="020B0502020104020203" pitchFamily="34" charset="0"/>
              </a:rPr>
              <a:t> </a:t>
            </a:r>
            <a:r>
              <a:rPr lang="en-US" altLang="zh-CN" dirty="0">
                <a:latin typeface="Gill Sans MT" panose="020B0502020104020203" pitchFamily="34" charset="0"/>
              </a:rPr>
              <a:t>MACs</a:t>
            </a:r>
            <a:r>
              <a:rPr lang="zh-CN" altLang="en-US" dirty="0">
                <a:latin typeface="Gill Sans MT" panose="020B0502020104020203" pitchFamily="34" charset="0"/>
              </a:rPr>
              <a:t> </a:t>
            </a:r>
            <a:r>
              <a:rPr lang="en-US" altLang="zh-CN" dirty="0">
                <a:latin typeface="Gill Sans MT" panose="020B0502020104020203" pitchFamily="34" charset="0"/>
              </a:rPr>
              <a:t>vs</a:t>
            </a:r>
            <a:r>
              <a:rPr lang="zh-CN" altLang="en-US" dirty="0">
                <a:latin typeface="Gill Sans MT" panose="020B0502020104020203" pitchFamily="34" charset="0"/>
              </a:rPr>
              <a:t> </a:t>
            </a:r>
            <a:r>
              <a:rPr lang="en-US" altLang="zh-CN" b="1" dirty="0">
                <a:latin typeface="Gill Sans MT" panose="020B0502020104020203" pitchFamily="34" charset="0"/>
              </a:rPr>
              <a:t>16</a:t>
            </a:r>
            <a:r>
              <a:rPr lang="zh-CN" altLang="en-US" dirty="0">
                <a:latin typeface="Gill Sans MT" panose="020B0502020104020203" pitchFamily="34" charset="0"/>
              </a:rPr>
              <a:t> </a:t>
            </a:r>
            <a:r>
              <a:rPr lang="en-US" altLang="zh-CN" dirty="0">
                <a:latin typeface="Gill Sans MT" panose="020B0502020104020203" pitchFamily="34" charset="0"/>
              </a:rPr>
              <a:t>32-bit</a:t>
            </a:r>
            <a:r>
              <a:rPr lang="zh-CN" altLang="en-US" dirty="0">
                <a:latin typeface="Gill Sans MT" panose="020B0502020104020203" pitchFamily="34" charset="0"/>
              </a:rPr>
              <a:t> </a:t>
            </a:r>
            <a:r>
              <a:rPr lang="en-US" altLang="zh-CN" dirty="0">
                <a:latin typeface="Gill Sans MT" panose="020B0502020104020203" pitchFamily="34" charset="0"/>
              </a:rPr>
              <a:t>MACs)</a:t>
            </a:r>
          </a:p>
          <a:p>
            <a:pPr lvl="1"/>
            <a:endParaRPr lang="en-US" altLang="zh-CN" dirty="0">
              <a:latin typeface="Gill Sans MT" panose="020B0502020104020203" pitchFamily="34" charset="0"/>
            </a:endParaRPr>
          </a:p>
          <a:p>
            <a:pPr lvl="1"/>
            <a:endParaRPr lang="en-US" altLang="zh-CN" dirty="0">
              <a:latin typeface="Gill Sans MT" panose="020B0502020104020203" pitchFamily="34" charset="0"/>
            </a:endParaRPr>
          </a:p>
          <a:p>
            <a:pPr lvl="1"/>
            <a:endParaRPr lang="en-US" altLang="zh-CN" dirty="0">
              <a:latin typeface="Gill Sans MT" panose="020B0502020104020203" pitchFamily="34" charset="0"/>
            </a:endParaRPr>
          </a:p>
          <a:p>
            <a:pPr lvl="1"/>
            <a:endParaRPr lang="zh-CN" altLang="en-US" dirty="0">
              <a:latin typeface="Gill Sans MT" panose="020B0502020104020203" pitchFamily="34" charset="0"/>
            </a:endParaRPr>
          </a:p>
        </p:txBody>
      </p:sp>
      <p:pic>
        <p:nvPicPr>
          <p:cNvPr id="2" name="图片 1">
            <a:extLst>
              <a:ext uri="{FF2B5EF4-FFF2-40B4-BE49-F238E27FC236}">
                <a16:creationId xmlns:a16="http://schemas.microsoft.com/office/drawing/2014/main" id="{93460DD4-EE7F-B943-A8B9-794E2BC9219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57821" y="4469634"/>
            <a:ext cx="6839608" cy="1502726"/>
          </a:xfrm>
          <a:prstGeom prst="rect">
            <a:avLst/>
          </a:prstGeom>
        </p:spPr>
      </p:pic>
    </p:spTree>
    <p:extLst>
      <p:ext uri="{BB962C8B-B14F-4D97-AF65-F5344CB8AC3E}">
        <p14:creationId xmlns:p14="http://schemas.microsoft.com/office/powerpoint/2010/main" val="1530254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D040689-7A79-6C4A-9023-9CB30245EF4D}"/>
              </a:ext>
            </a:extLst>
          </p:cNvPr>
          <p:cNvSpPr>
            <a:spLocks noGrp="1"/>
          </p:cNvSpPr>
          <p:nvPr>
            <p:ph type="title"/>
          </p:nvPr>
        </p:nvSpPr>
        <p:spPr/>
        <p:txBody>
          <a:bodyPr/>
          <a:lstStyle/>
          <a:p>
            <a:r>
              <a:rPr lang="zh-CN" altLang="en-US" dirty="0"/>
              <a:t>减少指令开销</a:t>
            </a:r>
          </a:p>
        </p:txBody>
      </p:sp>
      <p:sp>
        <p:nvSpPr>
          <p:cNvPr id="8" name="内容占位符 7">
            <a:extLst>
              <a:ext uri="{FF2B5EF4-FFF2-40B4-BE49-F238E27FC236}">
                <a16:creationId xmlns:a16="http://schemas.microsoft.com/office/drawing/2014/main" id="{CA712555-E841-0B4B-8643-CA1606D51AB2}"/>
              </a:ext>
            </a:extLst>
          </p:cNvPr>
          <p:cNvSpPr>
            <a:spLocks noGrp="1"/>
          </p:cNvSpPr>
          <p:nvPr>
            <p:ph sz="half" idx="1"/>
          </p:nvPr>
        </p:nvSpPr>
        <p:spPr>
          <a:xfrm>
            <a:off x="623635" y="1340768"/>
            <a:ext cx="10963473" cy="3024336"/>
          </a:xfrm>
        </p:spPr>
        <p:txBody>
          <a:bodyPr/>
          <a:lstStyle/>
          <a:p>
            <a:r>
              <a:rPr lang="zh-CN" altLang="en-US" dirty="0">
                <a:latin typeface="Gill Sans MT" panose="020B0502020104020203" pitchFamily="34" charset="0"/>
              </a:rPr>
              <a:t>在不增加内存带宽的前提下，单时钟周期内执行更多的 </a:t>
            </a:r>
            <a:r>
              <a:rPr lang="en-US" altLang="zh-CN" dirty="0">
                <a:latin typeface="Gill Sans MT" panose="020B0502020104020203" pitchFamily="34" charset="0"/>
              </a:rPr>
              <a:t>MACs</a:t>
            </a:r>
            <a:r>
              <a:rPr lang="zh-CN" altLang="en-US" dirty="0">
                <a:latin typeface="Gill Sans MT" panose="020B0502020104020203" pitchFamily="34" charset="0"/>
              </a:rPr>
              <a:t> 计算</a:t>
            </a:r>
            <a:endParaRPr lang="en-US" altLang="zh-CN" dirty="0">
              <a:latin typeface="Gill Sans MT" panose="020B0502020104020203" pitchFamily="34" charset="0"/>
            </a:endParaRPr>
          </a:p>
          <a:p>
            <a:pPr lvl="1"/>
            <a:r>
              <a:rPr lang="zh-CN" altLang="en-US" dirty="0">
                <a:latin typeface="Gill Sans MT" panose="020B0502020104020203" pitchFamily="34" charset="0"/>
              </a:rPr>
              <a:t>支持低比特计算 </a:t>
            </a:r>
            <a:r>
              <a:rPr lang="en-US" altLang="zh-CN" dirty="0">
                <a:latin typeface="Gill Sans MT" panose="020B0502020104020203" pitchFamily="34" charset="0"/>
              </a:rPr>
              <a:t>(e.g.,</a:t>
            </a:r>
            <a:r>
              <a:rPr lang="zh-CN" altLang="en-US" dirty="0">
                <a:latin typeface="Gill Sans MT" panose="020B0502020104020203" pitchFamily="34" charset="0"/>
              </a:rPr>
              <a:t> </a:t>
            </a:r>
            <a:r>
              <a:rPr lang="en-US" altLang="zh-CN" dirty="0">
                <a:latin typeface="Gill Sans MT" panose="020B0502020104020203" pitchFamily="34" charset="0"/>
              </a:rPr>
              <a:t>512bits</a:t>
            </a:r>
            <a:r>
              <a:rPr lang="zh-CN" altLang="en-US" dirty="0">
                <a:latin typeface="Gill Sans MT" panose="020B0502020104020203" pitchFamily="34" charset="0"/>
              </a:rPr>
              <a:t> </a:t>
            </a:r>
            <a:r>
              <a:rPr lang="en-US" altLang="zh-CN" dirty="0">
                <a:latin typeface="Gill Sans MT" panose="020B0502020104020203" pitchFamily="34" charset="0"/>
              </a:rPr>
              <a:t>per</a:t>
            </a:r>
            <a:r>
              <a:rPr lang="zh-CN" altLang="en-US" dirty="0">
                <a:latin typeface="Gill Sans MT" panose="020B0502020104020203" pitchFamily="34" charset="0"/>
              </a:rPr>
              <a:t> </a:t>
            </a:r>
            <a:r>
              <a:rPr lang="en-US" altLang="zh-CN" dirty="0">
                <a:latin typeface="Gill Sans MT" panose="020B0502020104020203" pitchFamily="34" charset="0"/>
              </a:rPr>
              <a:t>cycle,</a:t>
            </a:r>
            <a:r>
              <a:rPr lang="zh-CN" altLang="en-US" dirty="0">
                <a:latin typeface="Gill Sans MT" panose="020B0502020104020203" pitchFamily="34" charset="0"/>
              </a:rPr>
              <a:t> </a:t>
            </a:r>
            <a:r>
              <a:rPr lang="en-US" altLang="zh-CN" dirty="0">
                <a:latin typeface="Gill Sans MT" panose="020B0502020104020203" pitchFamily="34" charset="0"/>
              </a:rPr>
              <a:t>perform</a:t>
            </a:r>
            <a:r>
              <a:rPr lang="zh-CN" altLang="en-US" dirty="0">
                <a:latin typeface="Gill Sans MT" panose="020B0502020104020203" pitchFamily="34" charset="0"/>
              </a:rPr>
              <a:t> </a:t>
            </a:r>
            <a:r>
              <a:rPr lang="en-US" altLang="zh-CN" b="1" dirty="0">
                <a:latin typeface="Gill Sans MT" panose="020B0502020104020203" pitchFamily="34" charset="0"/>
              </a:rPr>
              <a:t>64</a:t>
            </a:r>
            <a:r>
              <a:rPr lang="zh-CN" altLang="en-US" dirty="0">
                <a:latin typeface="Gill Sans MT" panose="020B0502020104020203" pitchFamily="34" charset="0"/>
              </a:rPr>
              <a:t> </a:t>
            </a:r>
            <a:r>
              <a:rPr lang="en-US" altLang="zh-CN" dirty="0">
                <a:latin typeface="Gill Sans MT" panose="020B0502020104020203" pitchFamily="34" charset="0"/>
              </a:rPr>
              <a:t>8-bit</a:t>
            </a:r>
            <a:r>
              <a:rPr lang="zh-CN" altLang="en-US" dirty="0">
                <a:latin typeface="Gill Sans MT" panose="020B0502020104020203" pitchFamily="34" charset="0"/>
              </a:rPr>
              <a:t> </a:t>
            </a:r>
            <a:r>
              <a:rPr lang="en-US" altLang="zh-CN" dirty="0">
                <a:latin typeface="Gill Sans MT" panose="020B0502020104020203" pitchFamily="34" charset="0"/>
              </a:rPr>
              <a:t>MACs</a:t>
            </a:r>
            <a:r>
              <a:rPr lang="zh-CN" altLang="en-US" dirty="0">
                <a:latin typeface="Gill Sans MT" panose="020B0502020104020203" pitchFamily="34" charset="0"/>
              </a:rPr>
              <a:t> </a:t>
            </a:r>
            <a:r>
              <a:rPr lang="en-US" altLang="zh-CN" dirty="0">
                <a:latin typeface="Gill Sans MT" panose="020B0502020104020203" pitchFamily="34" charset="0"/>
              </a:rPr>
              <a:t>vs</a:t>
            </a:r>
            <a:r>
              <a:rPr lang="zh-CN" altLang="en-US" dirty="0">
                <a:latin typeface="Gill Sans MT" panose="020B0502020104020203" pitchFamily="34" charset="0"/>
              </a:rPr>
              <a:t> </a:t>
            </a:r>
            <a:r>
              <a:rPr lang="en-US" altLang="zh-CN" b="1" dirty="0">
                <a:latin typeface="Gill Sans MT" panose="020B0502020104020203" pitchFamily="34" charset="0"/>
              </a:rPr>
              <a:t>16</a:t>
            </a:r>
            <a:r>
              <a:rPr lang="zh-CN" altLang="en-US" dirty="0">
                <a:latin typeface="Gill Sans MT" panose="020B0502020104020203" pitchFamily="34" charset="0"/>
              </a:rPr>
              <a:t> </a:t>
            </a:r>
            <a:r>
              <a:rPr lang="en-US" altLang="zh-CN" dirty="0">
                <a:latin typeface="Gill Sans MT" panose="020B0502020104020203" pitchFamily="34" charset="0"/>
              </a:rPr>
              <a:t>32-bit</a:t>
            </a:r>
            <a:r>
              <a:rPr lang="zh-CN" altLang="en-US" dirty="0">
                <a:latin typeface="Gill Sans MT" panose="020B0502020104020203" pitchFamily="34" charset="0"/>
              </a:rPr>
              <a:t> </a:t>
            </a:r>
            <a:r>
              <a:rPr lang="en-US" altLang="zh-CN" dirty="0">
                <a:latin typeface="Gill Sans MT" panose="020B0502020104020203" pitchFamily="34" charset="0"/>
              </a:rPr>
              <a:t>MACs)</a:t>
            </a:r>
          </a:p>
          <a:p>
            <a:pPr lvl="1"/>
            <a:endParaRPr lang="en-US" altLang="zh-CN" dirty="0">
              <a:latin typeface="Gill Sans MT" panose="020B0502020104020203" pitchFamily="34" charset="0"/>
            </a:endParaRPr>
          </a:p>
          <a:p>
            <a:pPr lvl="1"/>
            <a:endParaRPr lang="en-US" altLang="zh-CN" dirty="0">
              <a:latin typeface="Gill Sans MT" panose="020B0502020104020203" pitchFamily="34" charset="0"/>
            </a:endParaRPr>
          </a:p>
          <a:p>
            <a:pPr lvl="1"/>
            <a:endParaRPr lang="en-US" altLang="zh-CN" dirty="0">
              <a:latin typeface="Gill Sans MT" panose="020B0502020104020203" pitchFamily="34" charset="0"/>
            </a:endParaRPr>
          </a:p>
          <a:p>
            <a:pPr lvl="1"/>
            <a:endParaRPr lang="zh-CN" altLang="en-US" dirty="0">
              <a:latin typeface="Gill Sans MT" panose="020B0502020104020203" pitchFamily="34" charset="0"/>
            </a:endParaRPr>
          </a:p>
        </p:txBody>
      </p:sp>
      <p:pic>
        <p:nvPicPr>
          <p:cNvPr id="2" name="图片 1">
            <a:extLst>
              <a:ext uri="{FF2B5EF4-FFF2-40B4-BE49-F238E27FC236}">
                <a16:creationId xmlns:a16="http://schemas.microsoft.com/office/drawing/2014/main" id="{93460DD4-EE7F-B943-A8B9-794E2BC9219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7644" y="2852936"/>
            <a:ext cx="10815484" cy="2376264"/>
          </a:xfrm>
          <a:prstGeom prst="rect">
            <a:avLst/>
          </a:prstGeom>
        </p:spPr>
      </p:pic>
    </p:spTree>
    <p:extLst>
      <p:ext uri="{BB962C8B-B14F-4D97-AF65-F5344CB8AC3E}">
        <p14:creationId xmlns:p14="http://schemas.microsoft.com/office/powerpoint/2010/main" val="775787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7837D695-5044-B145-849E-CFDB4CFBDA1E}"/>
              </a:ext>
            </a:extLst>
          </p:cNvPr>
          <p:cNvSpPr>
            <a:spLocks noGrp="1"/>
          </p:cNvSpPr>
          <p:nvPr>
            <p:ph type="title"/>
          </p:nvPr>
        </p:nvSpPr>
        <p:spPr/>
        <p:txBody>
          <a:bodyPr/>
          <a:lstStyle/>
          <a:p>
            <a:r>
              <a:rPr lang="zh-CN" altLang="en-US" dirty="0"/>
              <a:t>对于矩阵运算 计算体系思考 </a:t>
            </a:r>
            <a:r>
              <a:rPr lang="en-US" altLang="zh-CN" dirty="0"/>
              <a:t>I</a:t>
            </a:r>
            <a:endParaRPr lang="zh-CN" altLang="en-US" dirty="0"/>
          </a:p>
        </p:txBody>
      </p:sp>
      <p:sp>
        <p:nvSpPr>
          <p:cNvPr id="8" name="内容占位符 7">
            <a:extLst>
              <a:ext uri="{FF2B5EF4-FFF2-40B4-BE49-F238E27FC236}">
                <a16:creationId xmlns:a16="http://schemas.microsoft.com/office/drawing/2014/main" id="{20E1FBBF-F3C6-B349-8249-1A78619A8A93}"/>
              </a:ext>
            </a:extLst>
          </p:cNvPr>
          <p:cNvSpPr>
            <a:spLocks noGrp="1"/>
          </p:cNvSpPr>
          <p:nvPr>
            <p:ph sz="half" idx="1"/>
          </p:nvPr>
        </p:nvSpPr>
        <p:spPr>
          <a:xfrm>
            <a:off x="623635" y="1412775"/>
            <a:ext cx="10963473" cy="4938889"/>
          </a:xfrm>
        </p:spPr>
        <p:txBody>
          <a:bodyPr/>
          <a:lstStyle/>
          <a:p>
            <a:pPr marL="457200" indent="-457200">
              <a:buFont typeface="+mj-lt"/>
              <a:buAutoNum type="arabicPeriod"/>
            </a:pPr>
            <a:r>
              <a:rPr lang="zh-CN" altLang="en-US" sz="2400" b="1" dirty="0">
                <a:latin typeface="Gill Sans MT" panose="020B0502020104020203" pitchFamily="34" charset="0"/>
              </a:rPr>
              <a:t>软件 </a:t>
            </a:r>
            <a:r>
              <a:rPr lang="en-US" altLang="zh-CN" sz="2400" b="1" dirty="0">
                <a:latin typeface="Gill Sans MT" panose="020B0502020104020203" pitchFamily="34" charset="0"/>
              </a:rPr>
              <a:t>Software</a:t>
            </a:r>
          </a:p>
          <a:p>
            <a:pPr marL="694190" lvl="1" indent="-457200"/>
            <a:r>
              <a:rPr lang="zh-CN" altLang="en-US" sz="2000" dirty="0">
                <a:latin typeface="Gill Sans MT" panose="020B0502020104020203" pitchFamily="34" charset="0"/>
              </a:rPr>
              <a:t>减少没有必要的 </a:t>
            </a:r>
            <a:r>
              <a:rPr lang="en-US" altLang="zh-CN" sz="2000" dirty="0">
                <a:latin typeface="Gill Sans MT" panose="020B0502020104020203" pitchFamily="34" charset="0"/>
              </a:rPr>
              <a:t>MACs</a:t>
            </a:r>
            <a:r>
              <a:rPr lang="zh-CN" altLang="en-US" sz="2000" dirty="0">
                <a:latin typeface="Gill Sans MT" panose="020B0502020104020203" pitchFamily="34" charset="0"/>
              </a:rPr>
              <a:t>：使用其他代替算法</a:t>
            </a:r>
            <a:endParaRPr lang="en-US" altLang="zh-CN" sz="2000" dirty="0">
              <a:latin typeface="Gill Sans MT" panose="020B0502020104020203" pitchFamily="34" charset="0"/>
            </a:endParaRPr>
          </a:p>
          <a:p>
            <a:pPr marL="694190" lvl="1" indent="-457200"/>
            <a:r>
              <a:rPr lang="zh-CN" altLang="en-US" sz="2000" dirty="0">
                <a:latin typeface="Gill Sans MT" panose="020B0502020104020203" pitchFamily="34" charset="0"/>
              </a:rPr>
              <a:t>增加 </a:t>
            </a:r>
            <a:r>
              <a:rPr lang="en-US" altLang="zh-CN" sz="2000" dirty="0">
                <a:latin typeface="Gill Sans MT" panose="020B0502020104020203" pitchFamily="34" charset="0"/>
              </a:rPr>
              <a:t>PE</a:t>
            </a:r>
            <a:r>
              <a:rPr lang="zh-CN" altLang="en-US" sz="2000" dirty="0">
                <a:latin typeface="Gill Sans MT" panose="020B0502020104020203" pitchFamily="34" charset="0"/>
              </a:rPr>
              <a:t> 利用率：对</a:t>
            </a:r>
            <a:r>
              <a:rPr lang="en-US" altLang="zh-CN" sz="2000" dirty="0">
                <a:latin typeface="Gill Sans MT" panose="020B0502020104020203" pitchFamily="34" charset="0"/>
              </a:rPr>
              <a:t>kernel</a:t>
            </a:r>
            <a:r>
              <a:rPr lang="zh-CN" altLang="en-US" sz="2000" dirty="0">
                <a:latin typeface="Gill Sans MT" panose="020B0502020104020203" pitchFamily="34" charset="0"/>
              </a:rPr>
              <a:t>实现进行</a:t>
            </a:r>
            <a:r>
              <a:rPr lang="en-US" altLang="zh-CN" sz="2000" dirty="0">
                <a:latin typeface="Gill Sans MT" panose="020B0502020104020203" pitchFamily="34" charset="0"/>
              </a:rPr>
              <a:t>Loop</a:t>
            </a:r>
            <a:r>
              <a:rPr lang="zh-CN" altLang="en-US" sz="2000" dirty="0">
                <a:latin typeface="Gill Sans MT" panose="020B0502020104020203" pitchFamily="34" charset="0"/>
              </a:rPr>
              <a:t>优化和</a:t>
            </a:r>
            <a:r>
              <a:rPr lang="en-US" altLang="zh-CN" sz="2000" dirty="0">
                <a:latin typeface="Gill Sans MT" panose="020B0502020104020203" pitchFamily="34" charset="0"/>
              </a:rPr>
              <a:t>Memory</a:t>
            </a:r>
            <a:r>
              <a:rPr lang="zh-CN" altLang="en-US" sz="2000" dirty="0">
                <a:latin typeface="Gill Sans MT" panose="020B0502020104020203" pitchFamily="34" charset="0"/>
              </a:rPr>
              <a:t>优化</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2595732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7837D695-5044-B145-849E-CFDB4CFBDA1E}"/>
              </a:ext>
            </a:extLst>
          </p:cNvPr>
          <p:cNvSpPr>
            <a:spLocks noGrp="1"/>
          </p:cNvSpPr>
          <p:nvPr>
            <p:ph type="title"/>
          </p:nvPr>
        </p:nvSpPr>
        <p:spPr/>
        <p:txBody>
          <a:bodyPr/>
          <a:lstStyle/>
          <a:p>
            <a:r>
              <a:rPr lang="zh-CN" altLang="en-US" dirty="0"/>
              <a:t>对于矩阵运算 计算体系思考 </a:t>
            </a:r>
            <a:r>
              <a:rPr lang="en-US" altLang="zh-CN" dirty="0"/>
              <a:t>II</a:t>
            </a:r>
            <a:endParaRPr lang="zh-CN" altLang="en-US" dirty="0"/>
          </a:p>
        </p:txBody>
      </p:sp>
      <p:sp>
        <p:nvSpPr>
          <p:cNvPr id="8" name="内容占位符 7">
            <a:extLst>
              <a:ext uri="{FF2B5EF4-FFF2-40B4-BE49-F238E27FC236}">
                <a16:creationId xmlns:a16="http://schemas.microsoft.com/office/drawing/2014/main" id="{20E1FBBF-F3C6-B349-8249-1A78619A8A93}"/>
              </a:ext>
            </a:extLst>
          </p:cNvPr>
          <p:cNvSpPr>
            <a:spLocks noGrp="1"/>
          </p:cNvSpPr>
          <p:nvPr>
            <p:ph sz="half" idx="1"/>
          </p:nvPr>
        </p:nvSpPr>
        <p:spPr>
          <a:xfrm>
            <a:off x="623635" y="1412775"/>
            <a:ext cx="10963473" cy="4938889"/>
          </a:xfrm>
        </p:spPr>
        <p:txBody>
          <a:bodyPr/>
          <a:lstStyle/>
          <a:p>
            <a:pPr marL="457200" indent="-457200">
              <a:buFont typeface="+mj-lt"/>
              <a:buAutoNum type="arabicPeriod"/>
            </a:pPr>
            <a:r>
              <a:rPr lang="zh-CN" altLang="en-US" sz="2400" b="1" dirty="0">
                <a:latin typeface="Gill Sans MT" panose="020B0502020104020203" pitchFamily="34" charset="0"/>
              </a:rPr>
              <a:t>硬件 </a:t>
            </a:r>
            <a:r>
              <a:rPr lang="en-US" altLang="zh-CN" sz="2400" b="1" dirty="0">
                <a:latin typeface="Gill Sans MT" panose="020B0502020104020203" pitchFamily="34" charset="0"/>
              </a:rPr>
              <a:t>Hardware</a:t>
            </a:r>
          </a:p>
          <a:p>
            <a:pPr marL="694190" lvl="1" indent="-457200"/>
            <a:r>
              <a:rPr lang="zh-CN" altLang="en-US" sz="2000" b="1" dirty="0">
                <a:latin typeface="Gill Sans MT" panose="020B0502020104020203" pitchFamily="34" charset="0"/>
              </a:rPr>
              <a:t>减少每次 </a:t>
            </a:r>
            <a:r>
              <a:rPr lang="en-US" altLang="zh-CN" sz="2000" b="1" dirty="0">
                <a:latin typeface="Gill Sans MT" panose="020B0502020104020203" pitchFamily="34" charset="0"/>
              </a:rPr>
              <a:t>MAC</a:t>
            </a:r>
            <a:r>
              <a:rPr lang="zh-CN" altLang="en-US" sz="2000" b="1" dirty="0">
                <a:latin typeface="Gill Sans MT" panose="020B0502020104020203" pitchFamily="34" charset="0"/>
              </a:rPr>
              <a:t> 计算的时间</a:t>
            </a:r>
            <a:endParaRPr lang="en-US" altLang="zh-CN" sz="2000" b="1" dirty="0">
              <a:latin typeface="Gill Sans MT" panose="020B0502020104020203" pitchFamily="34" charset="0"/>
            </a:endParaRPr>
          </a:p>
          <a:p>
            <a:pPr marL="1051790" lvl="2" indent="-457200"/>
            <a:r>
              <a:rPr lang="zh-CN" altLang="en-US" sz="1800" dirty="0">
                <a:latin typeface="Gill Sans MT" panose="020B0502020104020203" pitchFamily="34" charset="0"/>
              </a:rPr>
              <a:t>增加 </a:t>
            </a:r>
            <a:r>
              <a:rPr lang="en-US" altLang="zh-CN" sz="1800" dirty="0">
                <a:latin typeface="Gill Sans MT" panose="020B0502020104020203" pitchFamily="34" charset="0"/>
              </a:rPr>
              <a:t>PE</a:t>
            </a:r>
            <a:r>
              <a:rPr lang="zh-CN" altLang="en-US" sz="1800" dirty="0">
                <a:latin typeface="Gill Sans MT" panose="020B0502020104020203" pitchFamily="34" charset="0"/>
              </a:rPr>
              <a:t> 单元计算能力</a:t>
            </a:r>
            <a:endParaRPr lang="en-US" altLang="zh-CN" sz="1800" dirty="0">
              <a:latin typeface="Gill Sans MT" panose="020B0502020104020203" pitchFamily="34" charset="0"/>
            </a:endParaRPr>
          </a:p>
          <a:p>
            <a:pPr marL="694190" lvl="1" indent="-457200"/>
            <a:r>
              <a:rPr lang="zh-CN" altLang="en-US" sz="2000" b="1" dirty="0">
                <a:latin typeface="Gill Sans MT" panose="020B0502020104020203" pitchFamily="34" charset="0"/>
              </a:rPr>
              <a:t>增加 </a:t>
            </a:r>
            <a:r>
              <a:rPr lang="en-US" altLang="zh-CN" sz="2000" b="1" dirty="0">
                <a:latin typeface="Gill Sans MT" panose="020B0502020104020203" pitchFamily="34" charset="0"/>
              </a:rPr>
              <a:t>MACs</a:t>
            </a:r>
            <a:r>
              <a:rPr lang="zh-CN" altLang="en-US" sz="2000" b="1" dirty="0">
                <a:latin typeface="Gill Sans MT" panose="020B0502020104020203" pitchFamily="34" charset="0"/>
              </a:rPr>
              <a:t> 并行计算能力</a:t>
            </a:r>
            <a:endParaRPr lang="en-US" altLang="zh-CN" sz="2000" b="1" dirty="0">
              <a:latin typeface="Gill Sans MT" panose="020B0502020104020203" pitchFamily="34" charset="0"/>
            </a:endParaRPr>
          </a:p>
          <a:p>
            <a:pPr marL="1051790" lvl="2" indent="-457200"/>
            <a:r>
              <a:rPr lang="zh-CN" altLang="en-US" sz="1800" dirty="0">
                <a:latin typeface="Gill Sans MT" panose="020B0502020104020203" pitchFamily="34" charset="0"/>
              </a:rPr>
              <a:t>增加片内 </a:t>
            </a:r>
            <a:r>
              <a:rPr lang="en-US" altLang="zh-CN" sz="1800" dirty="0">
                <a:latin typeface="Gill Sans MT" panose="020B0502020104020203" pitchFamily="34" charset="0"/>
              </a:rPr>
              <a:t>PE</a:t>
            </a:r>
            <a:r>
              <a:rPr lang="zh-CN" altLang="en-US" sz="1800" dirty="0">
                <a:latin typeface="Gill Sans MT" panose="020B0502020104020203" pitchFamily="34" charset="0"/>
              </a:rPr>
              <a:t> 数量</a:t>
            </a:r>
            <a:endParaRPr lang="en-US" altLang="zh-CN" sz="1800" dirty="0">
              <a:latin typeface="Gill Sans MT" panose="020B0502020104020203" pitchFamily="34" charset="0"/>
            </a:endParaRPr>
          </a:p>
          <a:p>
            <a:pPr marL="1051790" lvl="2" indent="-457200"/>
            <a:r>
              <a:rPr lang="zh-CN" altLang="en-US" sz="1800" dirty="0">
                <a:latin typeface="Gill Sans MT" panose="020B0502020104020203" pitchFamily="34" charset="0"/>
              </a:rPr>
              <a:t>支持低</a:t>
            </a:r>
            <a:r>
              <a:rPr lang="en-US" altLang="zh-CN" sz="1800" dirty="0">
                <a:latin typeface="Gill Sans MT" panose="020B0502020104020203" pitchFamily="34" charset="0"/>
              </a:rPr>
              <a:t>bits</a:t>
            </a:r>
            <a:r>
              <a:rPr lang="zh-CN" altLang="en-US" sz="1800" dirty="0">
                <a:latin typeface="Gill Sans MT" panose="020B0502020104020203" pitchFamily="34" charset="0"/>
              </a:rPr>
              <a:t>数</a:t>
            </a:r>
            <a:r>
              <a:rPr lang="en-US" altLang="zh-CN" sz="1800" dirty="0">
                <a:latin typeface="Gill Sans MT" panose="020B0502020104020203" pitchFamily="34" charset="0"/>
              </a:rPr>
              <a:t>PE</a:t>
            </a:r>
            <a:r>
              <a:rPr lang="zh-CN" altLang="en-US" sz="1800" dirty="0">
                <a:latin typeface="Gill Sans MT" panose="020B0502020104020203" pitchFamily="34" charset="0"/>
              </a:rPr>
              <a:t>计算</a:t>
            </a:r>
            <a:endParaRPr lang="en-US" altLang="zh-CN" sz="1800" dirty="0">
              <a:latin typeface="Gill Sans MT" panose="020B0502020104020203" pitchFamily="34" charset="0"/>
            </a:endParaRPr>
          </a:p>
          <a:p>
            <a:pPr marL="694190" lvl="1" indent="-457200"/>
            <a:r>
              <a:rPr lang="zh-CN" altLang="en-US" sz="2000" b="1" dirty="0">
                <a:latin typeface="Gill Sans MT" panose="020B0502020104020203" pitchFamily="34" charset="0"/>
              </a:rPr>
              <a:t>增加 </a:t>
            </a:r>
            <a:r>
              <a:rPr lang="en-US" altLang="zh-CN" sz="2000" b="1" dirty="0">
                <a:latin typeface="Gill Sans MT" panose="020B0502020104020203" pitchFamily="34" charset="0"/>
              </a:rPr>
              <a:t>PE</a:t>
            </a:r>
            <a:r>
              <a:rPr lang="zh-CN" altLang="en-US" sz="2000" b="1" dirty="0">
                <a:latin typeface="Gill Sans MT" panose="020B0502020104020203" pitchFamily="34" charset="0"/>
              </a:rPr>
              <a:t> 利用率</a:t>
            </a:r>
            <a:endParaRPr lang="en-US" altLang="zh-CN" sz="2000" b="1" dirty="0">
              <a:latin typeface="Gill Sans MT" panose="020B0502020104020203" pitchFamily="34" charset="0"/>
            </a:endParaRPr>
          </a:p>
          <a:p>
            <a:pPr marL="1051790" lvl="2" indent="-457200"/>
            <a:r>
              <a:rPr lang="zh-CN" altLang="en-US" sz="1800" dirty="0">
                <a:latin typeface="Gill Sans MT" panose="020B0502020104020203" pitchFamily="34" charset="0"/>
              </a:rPr>
              <a:t>增加片内 </a:t>
            </a:r>
            <a:r>
              <a:rPr lang="en-US" altLang="zh-CN" sz="1800" dirty="0">
                <a:latin typeface="Gill Sans MT" panose="020B0502020104020203" pitchFamily="34" charset="0"/>
              </a:rPr>
              <a:t>Cache</a:t>
            </a:r>
          </a:p>
          <a:p>
            <a:pPr marL="1051790" lvl="2" indent="-457200"/>
            <a:r>
              <a:rPr lang="zh-CN" altLang="en-US" sz="1800" dirty="0">
                <a:latin typeface="Gill Sans MT" panose="020B0502020104020203" pitchFamily="34" charset="0"/>
              </a:rPr>
              <a:t>额外的内存带宽</a:t>
            </a:r>
          </a:p>
        </p:txBody>
      </p:sp>
    </p:spTree>
    <p:extLst>
      <p:ext uri="{BB962C8B-B14F-4D97-AF65-F5344CB8AC3E}">
        <p14:creationId xmlns:p14="http://schemas.microsoft.com/office/powerpoint/2010/main" val="235076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计算体系</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深度学习计算模式</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计算体系与矩阵运算</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计算体系与矩阵运算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Key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Metrics –</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芯片关键指标</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Matrix</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Multiplication</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Bit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Width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比特位数</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Specialized</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Hardware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专用硬件</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3DC5F2D-6B8F-CF4F-906A-2C36B43D3552}"/>
              </a:ext>
            </a:extLst>
          </p:cNvPr>
          <p:cNvSpPr>
            <a:spLocks noGrp="1"/>
          </p:cNvSpPr>
          <p:nvPr>
            <p:ph type="title"/>
          </p:nvPr>
        </p:nvSpPr>
        <p:spPr>
          <a:xfrm>
            <a:off x="193725" y="938161"/>
            <a:ext cx="11809311" cy="4981678"/>
          </a:xfrm>
        </p:spPr>
        <p:txBody>
          <a:bodyPr/>
          <a:lstStyle/>
          <a:p>
            <a:r>
              <a:rPr lang="en-US" altLang="zh-CN" dirty="0"/>
              <a:t>Matrix</a:t>
            </a:r>
            <a:r>
              <a:rPr lang="zh-CN" altLang="en-US" dirty="0"/>
              <a:t> </a:t>
            </a:r>
            <a:r>
              <a:rPr lang="en-US" altLang="zh-CN" dirty="0"/>
              <a:t>Multiplication</a:t>
            </a:r>
            <a:br>
              <a:rPr lang="en-US" altLang="zh-CN" dirty="0"/>
            </a:br>
            <a:r>
              <a:rPr lang="zh-CN" altLang="en-US" dirty="0"/>
              <a:t>矩阵运算</a:t>
            </a:r>
          </a:p>
        </p:txBody>
      </p:sp>
    </p:spTree>
    <p:extLst>
      <p:ext uri="{BB962C8B-B14F-4D97-AF65-F5344CB8AC3E}">
        <p14:creationId xmlns:p14="http://schemas.microsoft.com/office/powerpoint/2010/main" val="377381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957F3152-BE8A-9D47-BD74-8338B06212D2}"/>
              </a:ext>
            </a:extLst>
          </p:cNvPr>
          <p:cNvSpPr>
            <a:spLocks noGrp="1"/>
          </p:cNvSpPr>
          <p:nvPr>
            <p:ph type="title"/>
          </p:nvPr>
        </p:nvSpPr>
        <p:spPr/>
        <p:txBody>
          <a:bodyPr/>
          <a:lstStyle/>
          <a:p>
            <a:r>
              <a:rPr lang="zh-CN" altLang="en-US" dirty="0"/>
              <a:t>从卷积 </a:t>
            </a:r>
            <a:r>
              <a:rPr lang="en-US" altLang="zh-CN" dirty="0"/>
              <a:t>Conv</a:t>
            </a:r>
            <a:r>
              <a:rPr lang="zh-CN" altLang="en-US" dirty="0"/>
              <a:t> 到矩阵乘 </a:t>
            </a:r>
            <a:r>
              <a:rPr lang="en-US" altLang="zh-CN" dirty="0"/>
              <a:t>MM</a:t>
            </a:r>
            <a:endParaRPr lang="zh-CN" altLang="en-US" dirty="0"/>
          </a:p>
        </p:txBody>
      </p:sp>
      <p:sp>
        <p:nvSpPr>
          <p:cNvPr id="6" name="内容占位符 7">
            <a:extLst>
              <a:ext uri="{FF2B5EF4-FFF2-40B4-BE49-F238E27FC236}">
                <a16:creationId xmlns:a16="http://schemas.microsoft.com/office/drawing/2014/main" id="{10453170-6B13-544C-9152-AD4B80292F98}"/>
              </a:ext>
            </a:extLst>
          </p:cNvPr>
          <p:cNvSpPr>
            <a:spLocks noGrp="1"/>
          </p:cNvSpPr>
          <p:nvPr>
            <p:ph sz="half" idx="1"/>
          </p:nvPr>
        </p:nvSpPr>
        <p:spPr>
          <a:xfrm>
            <a:off x="623635" y="1268760"/>
            <a:ext cx="10963473" cy="1029065"/>
          </a:xfrm>
        </p:spPr>
        <p:txBody>
          <a:bodyPr/>
          <a:lstStyle/>
          <a:p>
            <a:pPr>
              <a:lnSpc>
                <a:spcPct val="150000"/>
              </a:lnSpc>
            </a:pPr>
            <a:r>
              <a:rPr lang="zh-CN" altLang="en-US" dirty="0">
                <a:latin typeface="Gill Sans MT" panose="020B0502020104020203" pitchFamily="34" charset="0"/>
              </a:rPr>
              <a:t>通过数据重排，完成 </a:t>
            </a:r>
            <a:r>
              <a:rPr lang="en-US" altLang="zh-CN" dirty="0">
                <a:latin typeface="Gill Sans MT" panose="020B0502020104020203" pitchFamily="34" charset="0"/>
              </a:rPr>
              <a:t>Im2col </a:t>
            </a:r>
            <a:r>
              <a:rPr lang="zh-CN" altLang="en-US" dirty="0">
                <a:latin typeface="Gill Sans MT" panose="020B0502020104020203" pitchFamily="34" charset="0"/>
              </a:rPr>
              <a:t>的操作之后会得到一个输入矩阵，卷积的 </a:t>
            </a:r>
            <a:r>
              <a:rPr lang="en-US" altLang="zh-CN" dirty="0">
                <a:latin typeface="Gill Sans MT" panose="020B0502020104020203" pitchFamily="34" charset="0"/>
              </a:rPr>
              <a:t>Weights </a:t>
            </a:r>
            <a:r>
              <a:rPr lang="zh-CN" altLang="en-US" dirty="0">
                <a:latin typeface="Gill Sans MT" panose="020B0502020104020203" pitchFamily="34" charset="0"/>
              </a:rPr>
              <a:t>也可以转换为一个矩阵，卷积的计算就可以转换为两个矩阵相乘的求解，得到最终的卷积计算结果。</a:t>
            </a:r>
            <a:endParaRPr lang="en-US" altLang="zh-CN" dirty="0">
              <a:latin typeface="Gill Sans MT" panose="020B0502020104020203" pitchFamily="34" charset="0"/>
            </a:endParaRPr>
          </a:p>
        </p:txBody>
      </p:sp>
      <p:pic>
        <p:nvPicPr>
          <p:cNvPr id="9" name="图片 8">
            <a:extLst>
              <a:ext uri="{FF2B5EF4-FFF2-40B4-BE49-F238E27FC236}">
                <a16:creationId xmlns:a16="http://schemas.microsoft.com/office/drawing/2014/main" id="{AC3E7480-E6A9-6E4D-B0D2-B2A83753FD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53043" y="2420888"/>
            <a:ext cx="5904656" cy="3878485"/>
          </a:xfrm>
          <a:prstGeom prst="rect">
            <a:avLst/>
          </a:prstGeom>
        </p:spPr>
      </p:pic>
    </p:spTree>
    <p:extLst>
      <p:ext uri="{BB962C8B-B14F-4D97-AF65-F5344CB8AC3E}">
        <p14:creationId xmlns:p14="http://schemas.microsoft.com/office/powerpoint/2010/main" val="2281666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6261865-52D9-0F40-AA8E-E66B75EF6C7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01676" y="2535967"/>
            <a:ext cx="3593410" cy="3802291"/>
          </a:xfrm>
          <a:prstGeom prst="rect">
            <a:avLst/>
          </a:prstGeom>
        </p:spPr>
      </p:pic>
      <p:sp>
        <p:nvSpPr>
          <p:cNvPr id="2" name="标题 1">
            <a:extLst>
              <a:ext uri="{FF2B5EF4-FFF2-40B4-BE49-F238E27FC236}">
                <a16:creationId xmlns:a16="http://schemas.microsoft.com/office/drawing/2014/main" id="{B874CC6D-BDFC-294D-8BB8-5B48F2B17BFE}"/>
              </a:ext>
            </a:extLst>
          </p:cNvPr>
          <p:cNvSpPr>
            <a:spLocks noGrp="1"/>
          </p:cNvSpPr>
          <p:nvPr>
            <p:ph type="title"/>
          </p:nvPr>
        </p:nvSpPr>
        <p:spPr/>
        <p:txBody>
          <a:bodyPr/>
          <a:lstStyle/>
          <a:p>
            <a:r>
              <a:rPr lang="zh-CN" altLang="en-US" dirty="0"/>
              <a:t>从卷积 </a:t>
            </a:r>
            <a:r>
              <a:rPr lang="en-US" altLang="zh-CN" dirty="0"/>
              <a:t>Conv</a:t>
            </a:r>
            <a:r>
              <a:rPr lang="zh-CN" altLang="en-US" dirty="0"/>
              <a:t> 到矩阵乘 </a:t>
            </a:r>
            <a:r>
              <a:rPr lang="en-US" altLang="zh-CN" dirty="0"/>
              <a:t>MM</a:t>
            </a:r>
            <a:endParaRPr kumimoji="1"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43E8278-4C13-B64A-A624-5156215B7470}"/>
                  </a:ext>
                </a:extLst>
              </p:cNvPr>
              <p:cNvSpPr>
                <a:spLocks noGrp="1"/>
              </p:cNvSpPr>
              <p:nvPr>
                <p:ph sz="half" idx="1"/>
              </p:nvPr>
            </p:nvSpPr>
            <p:spPr>
              <a:xfrm>
                <a:off x="623635" y="1412776"/>
                <a:ext cx="10963473" cy="1008112"/>
              </a:xfrm>
            </p:spPr>
            <p:txBody>
              <a:bodyPr/>
              <a:lstStyle/>
              <a:p>
                <a:r>
                  <a:rPr lang="zh-CN" altLang="en-US" dirty="0"/>
                  <a:t>在计算 </a:t>
                </a:r>
                <a14:m>
                  <m:oMath xmlns:m="http://schemas.openxmlformats.org/officeDocument/2006/math">
                    <m:r>
                      <a:rPr lang="en-US" altLang="zh-CN" i="1" dirty="0" smtClean="0">
                        <a:latin typeface="Cambria Math" panose="02040503050406030204" pitchFamily="18" charset="0"/>
                      </a:rPr>
                      <m:t>𝑀𝑅</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𝑁𝑅</m:t>
                    </m:r>
                  </m:oMath>
                </a14:m>
                <a:r>
                  <a:rPr lang="en-US" altLang="zh-CN" dirty="0"/>
                  <a:t> </a:t>
                </a:r>
                <a:r>
                  <a:rPr lang="zh-CN" altLang="en-US" dirty="0"/>
                  <a:t>小块时，传统的方法是在 </a:t>
                </a:r>
                <a:r>
                  <a:rPr lang="en-US" altLang="zh-CN" dirty="0"/>
                  <a:t>K </a:t>
                </a:r>
                <a:r>
                  <a:rPr lang="zh-CN" altLang="en-US" dirty="0"/>
                  <a:t>维度上拆分，在一次计算 </a:t>
                </a:r>
                <a:r>
                  <a:rPr lang="en-US" altLang="zh-CN" dirty="0"/>
                  <a:t>Kernel</a:t>
                </a:r>
                <a:r>
                  <a:rPr lang="zh-CN" altLang="en-US" dirty="0"/>
                  <a:t> 处理中，仅计算 </a:t>
                </a:r>
                <a:r>
                  <a:rPr lang="en-US" altLang="zh-CN" dirty="0"/>
                  <a:t>K </a:t>
                </a:r>
                <a:r>
                  <a:rPr lang="zh-CN" altLang="en-US" dirty="0"/>
                  <a:t>维的局部。那么在每次计算 </a:t>
                </a:r>
                <a:r>
                  <a:rPr lang="en-US" altLang="zh-CN" dirty="0"/>
                  <a:t>Kernel</a:t>
                </a:r>
                <a:r>
                  <a:rPr lang="zh-CN" altLang="en-US" dirty="0"/>
                  <a:t> 的处理中，都会发生对输出的加载和存储。</a:t>
                </a:r>
              </a:p>
            </p:txBody>
          </p:sp>
        </mc:Choice>
        <mc:Fallback xmlns="">
          <p:sp>
            <p:nvSpPr>
              <p:cNvPr id="5" name="内容占位符 4">
                <a:extLst>
                  <a:ext uri="{FF2B5EF4-FFF2-40B4-BE49-F238E27FC236}">
                    <a16:creationId xmlns:a16="http://schemas.microsoft.com/office/drawing/2014/main" id="{B43E8278-4C13-B64A-A624-5156215B7470}"/>
                  </a:ext>
                </a:extLst>
              </p:cNvPr>
              <p:cNvSpPr>
                <a:spLocks noGrp="1" noRot="1" noChangeAspect="1" noMove="1" noResize="1" noEditPoints="1" noAdjustHandles="1" noChangeArrowheads="1" noChangeShapeType="1" noTextEdit="1"/>
              </p:cNvSpPr>
              <p:nvPr>
                <p:ph sz="half" idx="1"/>
              </p:nvPr>
            </p:nvSpPr>
            <p:spPr>
              <a:xfrm>
                <a:off x="623635" y="1412776"/>
                <a:ext cx="10963473" cy="1008112"/>
              </a:xfrm>
              <a:blipFill>
                <a:blip r:embed="rId3"/>
                <a:stretch>
                  <a:fillRect l="-579" b="-37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5687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85AD623-234B-C74B-AC01-2A5E468554D1}"/>
              </a:ext>
            </a:extLst>
          </p:cNvPr>
          <p:cNvSpPr>
            <a:spLocks noGrp="1"/>
          </p:cNvSpPr>
          <p:nvPr>
            <p:ph type="title"/>
          </p:nvPr>
        </p:nvSpPr>
        <p:spPr/>
        <p:txBody>
          <a:bodyPr/>
          <a:lstStyle/>
          <a:p>
            <a:r>
              <a:rPr lang="zh-CN" altLang="en-US" dirty="0"/>
              <a:t>从卷积 </a:t>
            </a:r>
            <a:r>
              <a:rPr lang="en-US" altLang="zh-CN" dirty="0"/>
              <a:t>Conv</a:t>
            </a:r>
            <a:r>
              <a:rPr lang="zh-CN" altLang="en-US" dirty="0"/>
              <a:t> 到矩阵乘 </a:t>
            </a:r>
            <a:r>
              <a:rPr lang="en-US" altLang="zh-CN" dirty="0"/>
              <a:t>MM</a:t>
            </a:r>
            <a:endParaRPr lang="zh-CN" altLang="en-US" dirty="0"/>
          </a:p>
        </p:txBody>
      </p:sp>
      <p:sp>
        <p:nvSpPr>
          <p:cNvPr id="8" name="内容占位符 7">
            <a:extLst>
              <a:ext uri="{FF2B5EF4-FFF2-40B4-BE49-F238E27FC236}">
                <a16:creationId xmlns:a16="http://schemas.microsoft.com/office/drawing/2014/main" id="{6912C967-7259-E749-A6FF-783BE2C030AF}"/>
              </a:ext>
            </a:extLst>
          </p:cNvPr>
          <p:cNvSpPr>
            <a:spLocks noGrp="1"/>
          </p:cNvSpPr>
          <p:nvPr>
            <p:ph sz="half" idx="1"/>
          </p:nvPr>
        </p:nvSpPr>
        <p:spPr>
          <a:xfrm>
            <a:off x="1417861" y="1865994"/>
            <a:ext cx="3026474" cy="589190"/>
          </a:xfrm>
        </p:spPr>
        <p:txBody>
          <a:bodyPr/>
          <a:lstStyle/>
          <a:p>
            <a:pPr marL="0" indent="0" algn="ctr">
              <a:buNone/>
            </a:pPr>
            <a:r>
              <a:rPr lang="en-US" altLang="zh-CN" sz="2400" dirty="0">
                <a:latin typeface="Gill Sans MT" panose="020B0502020104020203" pitchFamily="34" charset="0"/>
              </a:rPr>
              <a:t>Convolution</a:t>
            </a:r>
            <a:endParaRPr lang="zh-CN" altLang="en-US" sz="2400" dirty="0">
              <a:latin typeface="Gill Sans MT" panose="020B0502020104020203" pitchFamily="34" charset="0"/>
            </a:endParaRPr>
          </a:p>
        </p:txBody>
      </p:sp>
      <p:sp>
        <p:nvSpPr>
          <p:cNvPr id="5" name="内容占位符 7">
            <a:extLst>
              <a:ext uri="{FF2B5EF4-FFF2-40B4-BE49-F238E27FC236}">
                <a16:creationId xmlns:a16="http://schemas.microsoft.com/office/drawing/2014/main" id="{EB4DDF72-DB09-8441-B69E-22781F8F5231}"/>
              </a:ext>
            </a:extLst>
          </p:cNvPr>
          <p:cNvSpPr txBox="1">
            <a:spLocks/>
          </p:cNvSpPr>
          <p:nvPr/>
        </p:nvSpPr>
        <p:spPr>
          <a:xfrm>
            <a:off x="7250509" y="1903706"/>
            <a:ext cx="3026474" cy="589190"/>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en-US" altLang="zh-CN" sz="2400" dirty="0">
                <a:latin typeface="Gill Sans MT" panose="020B0502020104020203" pitchFamily="34" charset="0"/>
              </a:rPr>
              <a:t>Matrix</a:t>
            </a:r>
            <a:r>
              <a:rPr lang="zh-CN" altLang="en-US" sz="2400" dirty="0">
                <a:latin typeface="Gill Sans MT" panose="020B0502020104020203" pitchFamily="34" charset="0"/>
              </a:rPr>
              <a:t> </a:t>
            </a:r>
            <a:r>
              <a:rPr lang="en-US" altLang="zh-CN" sz="2400" dirty="0">
                <a:latin typeface="Gill Sans MT" panose="020B0502020104020203" pitchFamily="34" charset="0"/>
              </a:rPr>
              <a:t>Multiply</a:t>
            </a:r>
            <a:endParaRPr lang="en-US" sz="2400" dirty="0">
              <a:latin typeface="Gill Sans MT" panose="020B0502020104020203" pitchFamily="34" charset="0"/>
            </a:endParaRPr>
          </a:p>
        </p:txBody>
      </p:sp>
      <p:pic>
        <p:nvPicPr>
          <p:cNvPr id="13" name="图片 12">
            <a:extLst>
              <a:ext uri="{FF2B5EF4-FFF2-40B4-BE49-F238E27FC236}">
                <a16:creationId xmlns:a16="http://schemas.microsoft.com/office/drawing/2014/main" id="{3C159D8F-47EE-C840-B07F-EF43235CC0E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30839" y="2913236"/>
            <a:ext cx="5380139" cy="2099940"/>
          </a:xfrm>
          <a:prstGeom prst="rect">
            <a:avLst/>
          </a:prstGeom>
        </p:spPr>
      </p:pic>
      <p:pic>
        <p:nvPicPr>
          <p:cNvPr id="15" name="图片 14">
            <a:extLst>
              <a:ext uri="{FF2B5EF4-FFF2-40B4-BE49-F238E27FC236}">
                <a16:creationId xmlns:a16="http://schemas.microsoft.com/office/drawing/2014/main" id="{4D50494B-9A68-2E49-A08F-DA7BCB86B18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635" y="3129260"/>
            <a:ext cx="4598408" cy="1624771"/>
          </a:xfrm>
          <a:prstGeom prst="rect">
            <a:avLst/>
          </a:prstGeom>
        </p:spPr>
      </p:pic>
    </p:spTree>
    <p:extLst>
      <p:ext uri="{BB962C8B-B14F-4D97-AF65-F5344CB8AC3E}">
        <p14:creationId xmlns:p14="http://schemas.microsoft.com/office/powerpoint/2010/main" val="660500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59E35218-3271-0E45-9F3F-656BE5EF5342}"/>
              </a:ext>
            </a:extLst>
          </p:cNvPr>
          <p:cNvSpPr>
            <a:spLocks noGrp="1"/>
          </p:cNvSpPr>
          <p:nvPr>
            <p:ph type="title"/>
          </p:nvPr>
        </p:nvSpPr>
        <p:spPr/>
        <p:txBody>
          <a:bodyPr/>
          <a:lstStyle/>
          <a:p>
            <a:r>
              <a:rPr lang="zh-CN" altLang="en-US" dirty="0"/>
              <a:t>矩阵乘分块 </a:t>
            </a:r>
            <a:r>
              <a:rPr lang="en-US" altLang="zh-CN" dirty="0"/>
              <a:t>Tiling</a:t>
            </a:r>
            <a:endParaRPr lang="zh-CN" altLang="en-US" dirty="0"/>
          </a:p>
        </p:txBody>
      </p:sp>
      <p:sp>
        <p:nvSpPr>
          <p:cNvPr id="8" name="内容占位符 7">
            <a:extLst>
              <a:ext uri="{FF2B5EF4-FFF2-40B4-BE49-F238E27FC236}">
                <a16:creationId xmlns:a16="http://schemas.microsoft.com/office/drawing/2014/main" id="{7B8DF8F0-1E92-4C4F-BB52-92EE3B55A4F6}"/>
              </a:ext>
            </a:extLst>
          </p:cNvPr>
          <p:cNvSpPr>
            <a:spLocks noGrp="1"/>
          </p:cNvSpPr>
          <p:nvPr>
            <p:ph sz="half" idx="1"/>
          </p:nvPr>
        </p:nvSpPr>
        <p:spPr>
          <a:xfrm>
            <a:off x="623635" y="1412776"/>
            <a:ext cx="10963473" cy="589190"/>
          </a:xfrm>
        </p:spPr>
        <p:txBody>
          <a:bodyPr/>
          <a:lstStyle/>
          <a:p>
            <a:r>
              <a:rPr lang="zh-CN" altLang="en-US" dirty="0">
                <a:latin typeface="Gill Sans MT" panose="020B0502020104020203" pitchFamily="34" charset="0"/>
              </a:rPr>
              <a:t>根据 </a:t>
            </a:r>
            <a:r>
              <a:rPr lang="en-US" altLang="zh-CN" dirty="0">
                <a:latin typeface="Gill Sans MT" panose="020B0502020104020203" pitchFamily="34" charset="0"/>
              </a:rPr>
              <a:t>Cache</a:t>
            </a:r>
            <a:r>
              <a:rPr lang="zh-CN" altLang="en-US" dirty="0">
                <a:latin typeface="Gill Sans MT" panose="020B0502020104020203" pitchFamily="34" charset="0"/>
              </a:rPr>
              <a:t> 大小来对矩阵进行分块 </a:t>
            </a:r>
            <a:r>
              <a:rPr lang="en-US" altLang="zh-CN" dirty="0">
                <a:latin typeface="Gill Sans MT" panose="020B0502020104020203" pitchFamily="34" charset="0"/>
              </a:rPr>
              <a:t>Tiling</a:t>
            </a:r>
            <a:r>
              <a:rPr lang="zh-CN" altLang="en-US" dirty="0">
                <a:latin typeface="Gill Sans MT" panose="020B0502020104020203" pitchFamily="34" charset="0"/>
              </a:rPr>
              <a:t>，最大程度重用数据和利用空间换时间</a:t>
            </a:r>
          </a:p>
        </p:txBody>
      </p:sp>
      <p:pic>
        <p:nvPicPr>
          <p:cNvPr id="10" name="图片 9">
            <a:extLst>
              <a:ext uri="{FF2B5EF4-FFF2-40B4-BE49-F238E27FC236}">
                <a16:creationId xmlns:a16="http://schemas.microsoft.com/office/drawing/2014/main" id="{AA611E07-5900-DF4A-8F74-66F8D6125BD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34563" y="2780928"/>
            <a:ext cx="5280442" cy="2171200"/>
          </a:xfrm>
          <a:prstGeom prst="rect">
            <a:avLst/>
          </a:prstGeom>
        </p:spPr>
      </p:pic>
      <p:pic>
        <p:nvPicPr>
          <p:cNvPr id="12" name="图片 11">
            <a:extLst>
              <a:ext uri="{FF2B5EF4-FFF2-40B4-BE49-F238E27FC236}">
                <a16:creationId xmlns:a16="http://schemas.microsoft.com/office/drawing/2014/main" id="{644B3181-64E8-3C42-8DE1-77FF74DBEA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5733" y="2802500"/>
            <a:ext cx="5280442" cy="2171200"/>
          </a:xfrm>
          <a:prstGeom prst="rect">
            <a:avLst/>
          </a:prstGeom>
        </p:spPr>
      </p:pic>
      <p:sp>
        <p:nvSpPr>
          <p:cNvPr id="13" name="内容占位符 7">
            <a:extLst>
              <a:ext uri="{FF2B5EF4-FFF2-40B4-BE49-F238E27FC236}">
                <a16:creationId xmlns:a16="http://schemas.microsoft.com/office/drawing/2014/main" id="{2DBE3572-9048-CE42-9D65-E8C1FFCD59CC}"/>
              </a:ext>
            </a:extLst>
          </p:cNvPr>
          <p:cNvSpPr txBox="1">
            <a:spLocks/>
          </p:cNvSpPr>
          <p:nvPr/>
        </p:nvSpPr>
        <p:spPr>
          <a:xfrm>
            <a:off x="1487731" y="5129808"/>
            <a:ext cx="3026474" cy="589190"/>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en-US" altLang="zh-CN" sz="2400" dirty="0">
                <a:latin typeface="Gill Sans MT" panose="020B0502020104020203" pitchFamily="34" charset="0"/>
              </a:rPr>
              <a:t>Step</a:t>
            </a:r>
            <a:r>
              <a:rPr lang="zh-CN" altLang="en-US" sz="2400" dirty="0">
                <a:latin typeface="Gill Sans MT" panose="020B0502020104020203" pitchFamily="34" charset="0"/>
              </a:rPr>
              <a:t> </a:t>
            </a:r>
            <a:r>
              <a:rPr lang="en-US" altLang="zh-CN" sz="2400" dirty="0">
                <a:latin typeface="Gill Sans MT" panose="020B0502020104020203" pitchFamily="34" charset="0"/>
              </a:rPr>
              <a:t>1</a:t>
            </a:r>
            <a:endParaRPr lang="en-US" sz="2400" dirty="0">
              <a:latin typeface="Gill Sans MT" panose="020B0502020104020203" pitchFamily="34" charset="0"/>
            </a:endParaRPr>
          </a:p>
        </p:txBody>
      </p:sp>
      <p:sp>
        <p:nvSpPr>
          <p:cNvPr id="14" name="内容占位符 7">
            <a:extLst>
              <a:ext uri="{FF2B5EF4-FFF2-40B4-BE49-F238E27FC236}">
                <a16:creationId xmlns:a16="http://schemas.microsoft.com/office/drawing/2014/main" id="{C0223572-075B-B949-A4CC-9B1C9535D8E1}"/>
              </a:ext>
            </a:extLst>
          </p:cNvPr>
          <p:cNvSpPr txBox="1">
            <a:spLocks/>
          </p:cNvSpPr>
          <p:nvPr/>
        </p:nvSpPr>
        <p:spPr>
          <a:xfrm>
            <a:off x="7680419" y="5167520"/>
            <a:ext cx="3026474" cy="589190"/>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en-US" altLang="zh-CN" sz="2400" dirty="0">
                <a:latin typeface="Gill Sans MT" panose="020B0502020104020203" pitchFamily="34" charset="0"/>
              </a:rPr>
              <a:t>Step</a:t>
            </a:r>
            <a:r>
              <a:rPr lang="zh-CN" altLang="en-US" sz="2400" dirty="0">
                <a:latin typeface="Gill Sans MT" panose="020B0502020104020203" pitchFamily="34" charset="0"/>
              </a:rPr>
              <a:t> </a:t>
            </a:r>
            <a:r>
              <a:rPr lang="en-US" altLang="zh-CN" sz="2400" dirty="0">
                <a:latin typeface="Gill Sans MT" panose="020B0502020104020203" pitchFamily="34" charset="0"/>
              </a:rPr>
              <a:t>2</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DDFF287-8623-9C43-8A57-548E9895C77C}"/>
                  </a:ext>
                </a:extLst>
              </p:cNvPr>
              <p:cNvSpPr txBox="1"/>
              <p:nvPr/>
            </p:nvSpPr>
            <p:spPr>
              <a:xfrm>
                <a:off x="659377" y="3784617"/>
                <a:ext cx="326436" cy="224870"/>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m:rPr>
                              <m:sty m:val="p"/>
                            </m:rPr>
                            <a:rPr kumimoji="1" lang="en-US" altLang="zh-CN" sz="1400" i="1">
                              <a:solidFill>
                                <a:schemeClr val="bg1"/>
                              </a:solidFill>
                              <a:latin typeface="Cambria Math" panose="02040503050406030204" pitchFamily="18" charset="0"/>
                            </a:rPr>
                            <m:t>F</m:t>
                          </m:r>
                        </m:e>
                        <m:sub>
                          <m:r>
                            <a:rPr kumimoji="1" lang="en-US" altLang="zh-CN" sz="1400" b="0" i="1" smtClean="0">
                              <a:solidFill>
                                <a:schemeClr val="bg1"/>
                              </a:solidFill>
                              <a:latin typeface="Cambria Math" panose="02040503050406030204" pitchFamily="18" charset="0"/>
                            </a:rPr>
                            <m:t>0,0</m:t>
                          </m:r>
                        </m:sub>
                      </m:sSub>
                    </m:oMath>
                  </m:oMathPara>
                </a14:m>
                <a:endParaRPr kumimoji="1" lang="zh-CN" altLang="en-US" sz="1400" b="0" dirty="0" err="1">
                  <a:solidFill>
                    <a:schemeClr val="bg1"/>
                  </a:solidFill>
                  <a:latin typeface="+mn-lt"/>
                </a:endParaRPr>
              </a:p>
            </p:txBody>
          </p:sp>
        </mc:Choice>
        <mc:Fallback xmlns="">
          <p:sp>
            <p:nvSpPr>
              <p:cNvPr id="5" name="文本框 4">
                <a:extLst>
                  <a:ext uri="{FF2B5EF4-FFF2-40B4-BE49-F238E27FC236}">
                    <a16:creationId xmlns:a16="http://schemas.microsoft.com/office/drawing/2014/main" id="{CDDFF287-8623-9C43-8A57-548E9895C77C}"/>
                  </a:ext>
                </a:extLst>
              </p:cNvPr>
              <p:cNvSpPr txBox="1">
                <a:spLocks noRot="1" noChangeAspect="1" noMove="1" noResize="1" noEditPoints="1" noAdjustHandles="1" noChangeArrowheads="1" noChangeShapeType="1" noTextEdit="1"/>
              </p:cNvSpPr>
              <p:nvPr/>
            </p:nvSpPr>
            <p:spPr>
              <a:xfrm>
                <a:off x="659377" y="3784617"/>
                <a:ext cx="326436" cy="224870"/>
              </a:xfrm>
              <a:prstGeom prst="rect">
                <a:avLst/>
              </a:prstGeom>
              <a:blipFill>
                <a:blip r:embed="rId4"/>
                <a:stretch>
                  <a:fillRect l="-11111"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6107E0F-B14C-5F4A-9D49-7C87AA4E4B23}"/>
                  </a:ext>
                </a:extLst>
              </p:cNvPr>
              <p:cNvSpPr txBox="1"/>
              <p:nvPr/>
            </p:nvSpPr>
            <p:spPr>
              <a:xfrm>
                <a:off x="1129829" y="3784617"/>
                <a:ext cx="326436" cy="224870"/>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m:rPr>
                              <m:sty m:val="p"/>
                            </m:rPr>
                            <a:rPr kumimoji="1" lang="en-US" altLang="zh-CN" sz="1400" i="1">
                              <a:solidFill>
                                <a:schemeClr val="bg1"/>
                              </a:solidFill>
                              <a:latin typeface="Cambria Math" panose="02040503050406030204" pitchFamily="18" charset="0"/>
                            </a:rPr>
                            <m:t>F</m:t>
                          </m:r>
                        </m:e>
                        <m:sub>
                          <m:r>
                            <a:rPr kumimoji="1" lang="en-US" altLang="zh-CN" sz="1400" b="0" i="1" smtClean="0">
                              <a:solidFill>
                                <a:schemeClr val="bg1"/>
                              </a:solidFill>
                              <a:latin typeface="Cambria Math" panose="02040503050406030204" pitchFamily="18" charset="0"/>
                            </a:rPr>
                            <m:t>0,1</m:t>
                          </m:r>
                        </m:sub>
                      </m:sSub>
                    </m:oMath>
                  </m:oMathPara>
                </a14:m>
                <a:endParaRPr kumimoji="1" lang="zh-CN" altLang="en-US" sz="1400" b="0" dirty="0" err="1">
                  <a:solidFill>
                    <a:schemeClr val="bg1"/>
                  </a:solidFill>
                  <a:latin typeface="+mn-lt"/>
                </a:endParaRPr>
              </a:p>
            </p:txBody>
          </p:sp>
        </mc:Choice>
        <mc:Fallback xmlns="">
          <p:sp>
            <p:nvSpPr>
              <p:cNvPr id="15" name="文本框 14">
                <a:extLst>
                  <a:ext uri="{FF2B5EF4-FFF2-40B4-BE49-F238E27FC236}">
                    <a16:creationId xmlns:a16="http://schemas.microsoft.com/office/drawing/2014/main" id="{F6107E0F-B14C-5F4A-9D49-7C87AA4E4B23}"/>
                  </a:ext>
                </a:extLst>
              </p:cNvPr>
              <p:cNvSpPr txBox="1">
                <a:spLocks noRot="1" noChangeAspect="1" noMove="1" noResize="1" noEditPoints="1" noAdjustHandles="1" noChangeArrowheads="1" noChangeShapeType="1" noTextEdit="1"/>
              </p:cNvSpPr>
              <p:nvPr/>
            </p:nvSpPr>
            <p:spPr>
              <a:xfrm>
                <a:off x="1129829" y="3784617"/>
                <a:ext cx="326436" cy="224870"/>
              </a:xfrm>
              <a:prstGeom prst="rect">
                <a:avLst/>
              </a:prstGeom>
              <a:blipFill>
                <a:blip r:embed="rId5"/>
                <a:stretch>
                  <a:fillRect l="-11111"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98AE349-7608-3246-AD36-2489FDFCE026}"/>
                  </a:ext>
                </a:extLst>
              </p:cNvPr>
              <p:cNvSpPr txBox="1"/>
              <p:nvPr/>
            </p:nvSpPr>
            <p:spPr>
              <a:xfrm>
                <a:off x="659377" y="4500274"/>
                <a:ext cx="322268" cy="224870"/>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m:rPr>
                              <m:sty m:val="p"/>
                            </m:rPr>
                            <a:rPr kumimoji="1" lang="en-US" altLang="zh-CN" sz="1400" i="1">
                              <a:solidFill>
                                <a:schemeClr val="bg1"/>
                              </a:solidFill>
                              <a:latin typeface="Cambria Math" panose="02040503050406030204" pitchFamily="18" charset="0"/>
                            </a:rPr>
                            <m:t>F</m:t>
                          </m:r>
                        </m:e>
                        <m:sub>
                          <m:r>
                            <a:rPr kumimoji="1" lang="en-US" altLang="zh-CN" sz="1400" b="0" i="1" smtClean="0">
                              <a:solidFill>
                                <a:schemeClr val="bg1"/>
                              </a:solidFill>
                              <a:latin typeface="Cambria Math" panose="02040503050406030204" pitchFamily="18" charset="0"/>
                            </a:rPr>
                            <m:t>1,0</m:t>
                          </m:r>
                        </m:sub>
                      </m:sSub>
                    </m:oMath>
                  </m:oMathPara>
                </a14:m>
                <a:endParaRPr kumimoji="1" lang="zh-CN" altLang="en-US" sz="1400" b="0" dirty="0" err="1">
                  <a:solidFill>
                    <a:schemeClr val="bg1"/>
                  </a:solidFill>
                  <a:latin typeface="+mn-lt"/>
                </a:endParaRPr>
              </a:p>
            </p:txBody>
          </p:sp>
        </mc:Choice>
        <mc:Fallback xmlns="">
          <p:sp>
            <p:nvSpPr>
              <p:cNvPr id="16" name="文本框 15">
                <a:extLst>
                  <a:ext uri="{FF2B5EF4-FFF2-40B4-BE49-F238E27FC236}">
                    <a16:creationId xmlns:a16="http://schemas.microsoft.com/office/drawing/2014/main" id="{098AE349-7608-3246-AD36-2489FDFCE026}"/>
                  </a:ext>
                </a:extLst>
              </p:cNvPr>
              <p:cNvSpPr txBox="1">
                <a:spLocks noRot="1" noChangeAspect="1" noMove="1" noResize="1" noEditPoints="1" noAdjustHandles="1" noChangeArrowheads="1" noChangeShapeType="1" noTextEdit="1"/>
              </p:cNvSpPr>
              <p:nvPr/>
            </p:nvSpPr>
            <p:spPr>
              <a:xfrm>
                <a:off x="659377" y="4500274"/>
                <a:ext cx="322268" cy="224870"/>
              </a:xfrm>
              <a:prstGeom prst="rect">
                <a:avLst/>
              </a:prstGeom>
              <a:blipFill>
                <a:blip r:embed="rId6"/>
                <a:stretch>
                  <a:fillRect l="-11538" r="-3846"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290F59A-B444-F14A-8B24-AF94465E7E8A}"/>
                  </a:ext>
                </a:extLst>
              </p:cNvPr>
              <p:cNvSpPr txBox="1"/>
              <p:nvPr/>
            </p:nvSpPr>
            <p:spPr>
              <a:xfrm>
                <a:off x="1129829" y="4500274"/>
                <a:ext cx="322268" cy="224870"/>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m:rPr>
                              <m:sty m:val="p"/>
                            </m:rPr>
                            <a:rPr kumimoji="1" lang="en-US" altLang="zh-CN" sz="1400" i="1">
                              <a:solidFill>
                                <a:schemeClr val="bg1"/>
                              </a:solidFill>
                              <a:latin typeface="Cambria Math" panose="02040503050406030204" pitchFamily="18" charset="0"/>
                            </a:rPr>
                            <m:t>F</m:t>
                          </m:r>
                        </m:e>
                        <m:sub>
                          <m:r>
                            <a:rPr kumimoji="1" lang="en-US" altLang="zh-CN" sz="1400" b="0" i="1" smtClean="0">
                              <a:solidFill>
                                <a:schemeClr val="bg1"/>
                              </a:solidFill>
                              <a:latin typeface="Cambria Math" panose="02040503050406030204" pitchFamily="18" charset="0"/>
                            </a:rPr>
                            <m:t>1,1</m:t>
                          </m:r>
                        </m:sub>
                      </m:sSub>
                    </m:oMath>
                  </m:oMathPara>
                </a14:m>
                <a:endParaRPr kumimoji="1" lang="zh-CN" altLang="en-US" sz="1400" b="0" dirty="0" err="1">
                  <a:solidFill>
                    <a:schemeClr val="bg1"/>
                  </a:solidFill>
                  <a:latin typeface="+mn-lt"/>
                </a:endParaRPr>
              </a:p>
            </p:txBody>
          </p:sp>
        </mc:Choice>
        <mc:Fallback xmlns="">
          <p:sp>
            <p:nvSpPr>
              <p:cNvPr id="17" name="文本框 16">
                <a:extLst>
                  <a:ext uri="{FF2B5EF4-FFF2-40B4-BE49-F238E27FC236}">
                    <a16:creationId xmlns:a16="http://schemas.microsoft.com/office/drawing/2014/main" id="{F290F59A-B444-F14A-8B24-AF94465E7E8A}"/>
                  </a:ext>
                </a:extLst>
              </p:cNvPr>
              <p:cNvSpPr txBox="1">
                <a:spLocks noRot="1" noChangeAspect="1" noMove="1" noResize="1" noEditPoints="1" noAdjustHandles="1" noChangeArrowheads="1" noChangeShapeType="1" noTextEdit="1"/>
              </p:cNvSpPr>
              <p:nvPr/>
            </p:nvSpPr>
            <p:spPr>
              <a:xfrm>
                <a:off x="1129829" y="4500274"/>
                <a:ext cx="322268" cy="224870"/>
              </a:xfrm>
              <a:prstGeom prst="rect">
                <a:avLst/>
              </a:prstGeom>
              <a:blipFill>
                <a:blip r:embed="rId7"/>
                <a:stretch>
                  <a:fillRect l="-11538" r="-3846"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40C1CB6-1121-3647-B221-5EE07A2E719A}"/>
                  </a:ext>
                </a:extLst>
              </p:cNvPr>
              <p:cNvSpPr txBox="1"/>
              <p:nvPr/>
            </p:nvSpPr>
            <p:spPr>
              <a:xfrm>
                <a:off x="2497981" y="3573016"/>
                <a:ext cx="287066" cy="224870"/>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m:rPr>
                              <m:sty m:val="p"/>
                            </m:rPr>
                            <a:rPr kumimoji="1" lang="en-US" altLang="zh-CN" sz="1400" b="0" i="0" smtClean="0">
                              <a:solidFill>
                                <a:schemeClr val="bg1"/>
                              </a:solidFill>
                              <a:latin typeface="Cambria Math" panose="02040503050406030204" pitchFamily="18" charset="0"/>
                            </a:rPr>
                            <m:t>I</m:t>
                          </m:r>
                        </m:e>
                        <m:sub>
                          <m:r>
                            <a:rPr kumimoji="1" lang="en-US" altLang="zh-CN" sz="1400" b="0" i="1" smtClean="0">
                              <a:solidFill>
                                <a:schemeClr val="bg1"/>
                              </a:solidFill>
                              <a:latin typeface="Cambria Math" panose="02040503050406030204" pitchFamily="18" charset="0"/>
                            </a:rPr>
                            <m:t>0,0</m:t>
                          </m:r>
                        </m:sub>
                      </m:sSub>
                    </m:oMath>
                  </m:oMathPara>
                </a14:m>
                <a:endParaRPr kumimoji="1" lang="zh-CN" altLang="en-US" sz="1400" b="0" dirty="0" err="1">
                  <a:solidFill>
                    <a:schemeClr val="bg1"/>
                  </a:solidFill>
                  <a:latin typeface="+mn-lt"/>
                </a:endParaRPr>
              </a:p>
            </p:txBody>
          </p:sp>
        </mc:Choice>
        <mc:Fallback xmlns="">
          <p:sp>
            <p:nvSpPr>
              <p:cNvPr id="9" name="文本框 8">
                <a:extLst>
                  <a:ext uri="{FF2B5EF4-FFF2-40B4-BE49-F238E27FC236}">
                    <a16:creationId xmlns:a16="http://schemas.microsoft.com/office/drawing/2014/main" id="{640C1CB6-1121-3647-B221-5EE07A2E719A}"/>
                  </a:ext>
                </a:extLst>
              </p:cNvPr>
              <p:cNvSpPr txBox="1">
                <a:spLocks noRot="1" noChangeAspect="1" noMove="1" noResize="1" noEditPoints="1" noAdjustHandles="1" noChangeArrowheads="1" noChangeShapeType="1" noTextEdit="1"/>
              </p:cNvSpPr>
              <p:nvPr/>
            </p:nvSpPr>
            <p:spPr>
              <a:xfrm>
                <a:off x="2497981" y="3573016"/>
                <a:ext cx="287066" cy="224870"/>
              </a:xfrm>
              <a:prstGeom prst="rect">
                <a:avLst/>
              </a:prstGeom>
              <a:blipFill>
                <a:blip r:embed="rId8"/>
                <a:stretch>
                  <a:fillRect l="-13043"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3DE9DE2-FBA9-4A47-AA64-36D4D561BF3C}"/>
                  </a:ext>
                </a:extLst>
              </p:cNvPr>
              <p:cNvSpPr txBox="1"/>
              <p:nvPr/>
            </p:nvSpPr>
            <p:spPr>
              <a:xfrm>
                <a:off x="3074045" y="3573016"/>
                <a:ext cx="287066" cy="224870"/>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m:rPr>
                              <m:sty m:val="p"/>
                            </m:rPr>
                            <a:rPr kumimoji="1" lang="en-US" altLang="zh-CN" sz="1400" b="0" i="0" smtClean="0">
                              <a:solidFill>
                                <a:schemeClr val="bg1"/>
                              </a:solidFill>
                              <a:latin typeface="Cambria Math" panose="02040503050406030204" pitchFamily="18" charset="0"/>
                            </a:rPr>
                            <m:t>I</m:t>
                          </m:r>
                        </m:e>
                        <m:sub>
                          <m:r>
                            <a:rPr kumimoji="1" lang="en-US" altLang="zh-CN" sz="1400" b="0" i="1" smtClean="0">
                              <a:solidFill>
                                <a:schemeClr val="bg1"/>
                              </a:solidFill>
                              <a:latin typeface="Cambria Math" panose="02040503050406030204" pitchFamily="18" charset="0"/>
                            </a:rPr>
                            <m:t>0,1</m:t>
                          </m:r>
                        </m:sub>
                      </m:sSub>
                    </m:oMath>
                  </m:oMathPara>
                </a14:m>
                <a:endParaRPr kumimoji="1" lang="zh-CN" altLang="en-US" sz="1400" b="0" dirty="0" err="1">
                  <a:solidFill>
                    <a:schemeClr val="bg1"/>
                  </a:solidFill>
                  <a:latin typeface="+mn-lt"/>
                </a:endParaRPr>
              </a:p>
            </p:txBody>
          </p:sp>
        </mc:Choice>
        <mc:Fallback xmlns="">
          <p:sp>
            <p:nvSpPr>
              <p:cNvPr id="18" name="文本框 17">
                <a:extLst>
                  <a:ext uri="{FF2B5EF4-FFF2-40B4-BE49-F238E27FC236}">
                    <a16:creationId xmlns:a16="http://schemas.microsoft.com/office/drawing/2014/main" id="{03DE9DE2-FBA9-4A47-AA64-36D4D561BF3C}"/>
                  </a:ext>
                </a:extLst>
              </p:cNvPr>
              <p:cNvSpPr txBox="1">
                <a:spLocks noRot="1" noChangeAspect="1" noMove="1" noResize="1" noEditPoints="1" noAdjustHandles="1" noChangeArrowheads="1" noChangeShapeType="1" noTextEdit="1"/>
              </p:cNvSpPr>
              <p:nvPr/>
            </p:nvSpPr>
            <p:spPr>
              <a:xfrm>
                <a:off x="3074045" y="3573016"/>
                <a:ext cx="287066" cy="224870"/>
              </a:xfrm>
              <a:prstGeom prst="rect">
                <a:avLst/>
              </a:prstGeom>
              <a:blipFill>
                <a:blip r:embed="rId9"/>
                <a:stretch>
                  <a:fillRect l="-8333"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ACA3827-0D73-9F48-93D9-5DA3F3F2CE0A}"/>
                  </a:ext>
                </a:extLst>
              </p:cNvPr>
              <p:cNvSpPr txBox="1"/>
              <p:nvPr/>
            </p:nvSpPr>
            <p:spPr>
              <a:xfrm>
                <a:off x="2497981" y="3933056"/>
                <a:ext cx="283796" cy="224870"/>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m:rPr>
                              <m:sty m:val="p"/>
                            </m:rPr>
                            <a:rPr kumimoji="1" lang="en-US" altLang="zh-CN" sz="1400" b="0" i="0" smtClean="0">
                              <a:solidFill>
                                <a:schemeClr val="bg1"/>
                              </a:solidFill>
                              <a:latin typeface="Cambria Math" panose="02040503050406030204" pitchFamily="18" charset="0"/>
                            </a:rPr>
                            <m:t>I</m:t>
                          </m:r>
                        </m:e>
                        <m:sub>
                          <m:r>
                            <a:rPr kumimoji="1" lang="en-US" altLang="zh-CN" sz="1400" b="0" i="1" smtClean="0">
                              <a:solidFill>
                                <a:schemeClr val="bg1"/>
                              </a:solidFill>
                              <a:latin typeface="Cambria Math" panose="02040503050406030204" pitchFamily="18" charset="0"/>
                            </a:rPr>
                            <m:t>1,0</m:t>
                          </m:r>
                        </m:sub>
                      </m:sSub>
                    </m:oMath>
                  </m:oMathPara>
                </a14:m>
                <a:endParaRPr kumimoji="1" lang="zh-CN" altLang="en-US" sz="1400" b="0" dirty="0" err="1">
                  <a:solidFill>
                    <a:schemeClr val="bg1"/>
                  </a:solidFill>
                  <a:latin typeface="+mn-lt"/>
                </a:endParaRPr>
              </a:p>
            </p:txBody>
          </p:sp>
        </mc:Choice>
        <mc:Fallback xmlns="">
          <p:sp>
            <p:nvSpPr>
              <p:cNvPr id="19" name="文本框 18">
                <a:extLst>
                  <a:ext uri="{FF2B5EF4-FFF2-40B4-BE49-F238E27FC236}">
                    <a16:creationId xmlns:a16="http://schemas.microsoft.com/office/drawing/2014/main" id="{EACA3827-0D73-9F48-93D9-5DA3F3F2CE0A}"/>
                  </a:ext>
                </a:extLst>
              </p:cNvPr>
              <p:cNvSpPr txBox="1">
                <a:spLocks noRot="1" noChangeAspect="1" noMove="1" noResize="1" noEditPoints="1" noAdjustHandles="1" noChangeArrowheads="1" noChangeShapeType="1" noTextEdit="1"/>
              </p:cNvSpPr>
              <p:nvPr/>
            </p:nvSpPr>
            <p:spPr>
              <a:xfrm>
                <a:off x="2497981" y="3933056"/>
                <a:ext cx="283796" cy="224870"/>
              </a:xfrm>
              <a:prstGeom prst="rect">
                <a:avLst/>
              </a:prstGeom>
              <a:blipFill>
                <a:blip r:embed="rId10"/>
                <a:stretch>
                  <a:fillRect l="-13043"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E36A0F5-698C-334C-B176-760F4275C5C1}"/>
                  </a:ext>
                </a:extLst>
              </p:cNvPr>
              <p:cNvSpPr txBox="1"/>
              <p:nvPr/>
            </p:nvSpPr>
            <p:spPr>
              <a:xfrm>
                <a:off x="3074045" y="3933056"/>
                <a:ext cx="283796" cy="224870"/>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m:rPr>
                              <m:sty m:val="p"/>
                            </m:rPr>
                            <a:rPr kumimoji="1" lang="en-US" altLang="zh-CN" sz="1400" b="0" i="0" smtClean="0">
                              <a:solidFill>
                                <a:schemeClr val="bg1"/>
                              </a:solidFill>
                              <a:latin typeface="Cambria Math" panose="02040503050406030204" pitchFamily="18" charset="0"/>
                            </a:rPr>
                            <m:t>I</m:t>
                          </m:r>
                        </m:e>
                        <m:sub>
                          <m:r>
                            <a:rPr kumimoji="1" lang="en-US" altLang="zh-CN" sz="1400" b="0" i="1" smtClean="0">
                              <a:solidFill>
                                <a:schemeClr val="bg1"/>
                              </a:solidFill>
                              <a:latin typeface="Cambria Math" panose="02040503050406030204" pitchFamily="18" charset="0"/>
                            </a:rPr>
                            <m:t>1,1</m:t>
                          </m:r>
                        </m:sub>
                      </m:sSub>
                    </m:oMath>
                  </m:oMathPara>
                </a14:m>
                <a:endParaRPr kumimoji="1" lang="zh-CN" altLang="en-US" sz="1400" b="0" dirty="0" err="1">
                  <a:solidFill>
                    <a:schemeClr val="bg1"/>
                  </a:solidFill>
                  <a:latin typeface="+mn-lt"/>
                </a:endParaRPr>
              </a:p>
            </p:txBody>
          </p:sp>
        </mc:Choice>
        <mc:Fallback xmlns="">
          <p:sp>
            <p:nvSpPr>
              <p:cNvPr id="20" name="文本框 19">
                <a:extLst>
                  <a:ext uri="{FF2B5EF4-FFF2-40B4-BE49-F238E27FC236}">
                    <a16:creationId xmlns:a16="http://schemas.microsoft.com/office/drawing/2014/main" id="{8E36A0F5-698C-334C-B176-760F4275C5C1}"/>
                  </a:ext>
                </a:extLst>
              </p:cNvPr>
              <p:cNvSpPr txBox="1">
                <a:spLocks noRot="1" noChangeAspect="1" noMove="1" noResize="1" noEditPoints="1" noAdjustHandles="1" noChangeArrowheads="1" noChangeShapeType="1" noTextEdit="1"/>
              </p:cNvSpPr>
              <p:nvPr/>
            </p:nvSpPr>
            <p:spPr>
              <a:xfrm>
                <a:off x="3074045" y="3933056"/>
                <a:ext cx="283796" cy="224870"/>
              </a:xfrm>
              <a:prstGeom prst="rect">
                <a:avLst/>
              </a:prstGeom>
              <a:blipFill>
                <a:blip r:embed="rId11"/>
                <a:stretch>
                  <a:fillRect l="-8696"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1F176058-E1D4-514D-BA60-F78429247ED9}"/>
                  </a:ext>
                </a:extLst>
              </p:cNvPr>
              <p:cNvSpPr txBox="1"/>
              <p:nvPr/>
            </p:nvSpPr>
            <p:spPr>
              <a:xfrm>
                <a:off x="4370189" y="3726346"/>
                <a:ext cx="564706" cy="224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m:rPr>
                              <m:sty m:val="p"/>
                            </m:rPr>
                            <a:rPr kumimoji="1" lang="en-US" altLang="zh-CN" sz="1400" b="0" i="0" smtClean="0">
                              <a:solidFill>
                                <a:schemeClr val="bg1"/>
                              </a:solidFill>
                              <a:latin typeface="Cambria Math" panose="02040503050406030204" pitchFamily="18" charset="0"/>
                            </a:rPr>
                            <m:t>F</m:t>
                          </m:r>
                        </m:e>
                        <m:sub>
                          <m:r>
                            <a:rPr kumimoji="1" lang="en-US" altLang="zh-CN" sz="1400" b="0" i="1" smtClean="0">
                              <a:solidFill>
                                <a:schemeClr val="bg1"/>
                              </a:solidFill>
                              <a:latin typeface="Cambria Math" panose="02040503050406030204" pitchFamily="18" charset="0"/>
                            </a:rPr>
                            <m:t>0,0</m:t>
                          </m:r>
                        </m:sub>
                      </m:sSub>
                      <m:sSub>
                        <m:sSubPr>
                          <m:ctrlPr>
                            <a:rPr kumimoji="1" lang="en-US" altLang="zh-CN" sz="1400" i="1">
                              <a:solidFill>
                                <a:schemeClr val="bg1"/>
                              </a:solidFill>
                              <a:latin typeface="Cambria Math" panose="02040503050406030204" pitchFamily="18" charset="0"/>
                            </a:rPr>
                          </m:ctrlPr>
                        </m:sSubPr>
                        <m:e>
                          <m:r>
                            <m:rPr>
                              <m:sty m:val="p"/>
                            </m:rPr>
                            <a:rPr kumimoji="1" lang="en-US" altLang="zh-CN" sz="1400">
                              <a:solidFill>
                                <a:schemeClr val="bg1"/>
                              </a:solidFill>
                              <a:latin typeface="Cambria Math" panose="02040503050406030204" pitchFamily="18" charset="0"/>
                            </a:rPr>
                            <m:t>I</m:t>
                          </m:r>
                        </m:e>
                        <m:sub>
                          <m:r>
                            <a:rPr kumimoji="1" lang="en-US" altLang="zh-CN" sz="1400" i="1">
                              <a:solidFill>
                                <a:schemeClr val="bg1"/>
                              </a:solidFill>
                              <a:latin typeface="Cambria Math" panose="02040503050406030204" pitchFamily="18" charset="0"/>
                            </a:rPr>
                            <m:t>0,0</m:t>
                          </m:r>
                        </m:sub>
                      </m:sSub>
                    </m:oMath>
                  </m:oMathPara>
                </a14:m>
                <a:endParaRPr kumimoji="1" lang="zh-CN" altLang="en-US" sz="1400" dirty="0" err="1">
                  <a:solidFill>
                    <a:schemeClr val="bg1"/>
                  </a:solidFill>
                </a:endParaRPr>
              </a:p>
            </p:txBody>
          </p:sp>
        </mc:Choice>
        <mc:Fallback xmlns="">
          <p:sp>
            <p:nvSpPr>
              <p:cNvPr id="25" name="文本框 24">
                <a:extLst>
                  <a:ext uri="{FF2B5EF4-FFF2-40B4-BE49-F238E27FC236}">
                    <a16:creationId xmlns:a16="http://schemas.microsoft.com/office/drawing/2014/main" id="{1F176058-E1D4-514D-BA60-F78429247ED9}"/>
                  </a:ext>
                </a:extLst>
              </p:cNvPr>
              <p:cNvSpPr txBox="1">
                <a:spLocks noRot="1" noChangeAspect="1" noMove="1" noResize="1" noEditPoints="1" noAdjustHandles="1" noChangeArrowheads="1" noChangeShapeType="1" noTextEdit="1"/>
              </p:cNvSpPr>
              <p:nvPr/>
            </p:nvSpPr>
            <p:spPr>
              <a:xfrm>
                <a:off x="4370189" y="3726346"/>
                <a:ext cx="564706" cy="224870"/>
              </a:xfrm>
              <a:prstGeom prst="rect">
                <a:avLst/>
              </a:prstGeom>
              <a:blipFill>
                <a:blip r:embed="rId12"/>
                <a:stretch>
                  <a:fillRect l="-4348"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0C98F2EC-BE01-254D-9C0D-6CF1352AF4D1}"/>
                  </a:ext>
                </a:extLst>
              </p:cNvPr>
              <p:cNvSpPr txBox="1"/>
              <p:nvPr/>
            </p:nvSpPr>
            <p:spPr>
              <a:xfrm>
                <a:off x="6813661" y="3784617"/>
                <a:ext cx="326436" cy="224870"/>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m:rPr>
                              <m:sty m:val="p"/>
                            </m:rPr>
                            <a:rPr kumimoji="1" lang="en-US" altLang="zh-CN" sz="1400" i="1">
                              <a:solidFill>
                                <a:schemeClr val="bg1"/>
                              </a:solidFill>
                              <a:latin typeface="Cambria Math" panose="02040503050406030204" pitchFamily="18" charset="0"/>
                            </a:rPr>
                            <m:t>F</m:t>
                          </m:r>
                        </m:e>
                        <m:sub>
                          <m:r>
                            <a:rPr kumimoji="1" lang="en-US" altLang="zh-CN" sz="1400" b="0" i="1" smtClean="0">
                              <a:solidFill>
                                <a:schemeClr val="bg1"/>
                              </a:solidFill>
                              <a:latin typeface="Cambria Math" panose="02040503050406030204" pitchFamily="18" charset="0"/>
                            </a:rPr>
                            <m:t>0,0</m:t>
                          </m:r>
                        </m:sub>
                      </m:sSub>
                    </m:oMath>
                  </m:oMathPara>
                </a14:m>
                <a:endParaRPr kumimoji="1" lang="zh-CN" altLang="en-US" sz="1400" b="0" dirty="0" err="1">
                  <a:solidFill>
                    <a:schemeClr val="bg1"/>
                  </a:solidFill>
                  <a:latin typeface="+mn-lt"/>
                </a:endParaRPr>
              </a:p>
            </p:txBody>
          </p:sp>
        </mc:Choice>
        <mc:Fallback xmlns="">
          <p:sp>
            <p:nvSpPr>
              <p:cNvPr id="29" name="文本框 28">
                <a:extLst>
                  <a:ext uri="{FF2B5EF4-FFF2-40B4-BE49-F238E27FC236}">
                    <a16:creationId xmlns:a16="http://schemas.microsoft.com/office/drawing/2014/main" id="{0C98F2EC-BE01-254D-9C0D-6CF1352AF4D1}"/>
                  </a:ext>
                </a:extLst>
              </p:cNvPr>
              <p:cNvSpPr txBox="1">
                <a:spLocks noRot="1" noChangeAspect="1" noMove="1" noResize="1" noEditPoints="1" noAdjustHandles="1" noChangeArrowheads="1" noChangeShapeType="1" noTextEdit="1"/>
              </p:cNvSpPr>
              <p:nvPr/>
            </p:nvSpPr>
            <p:spPr>
              <a:xfrm>
                <a:off x="6813661" y="3784617"/>
                <a:ext cx="326436" cy="224870"/>
              </a:xfrm>
              <a:prstGeom prst="rect">
                <a:avLst/>
              </a:prstGeom>
              <a:blipFill>
                <a:blip r:embed="rId13"/>
                <a:stretch>
                  <a:fillRect l="-11538" r="-3846"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FF6C048F-14D1-ED4F-9576-2C979308CEFD}"/>
                  </a:ext>
                </a:extLst>
              </p:cNvPr>
              <p:cNvSpPr txBox="1"/>
              <p:nvPr/>
            </p:nvSpPr>
            <p:spPr>
              <a:xfrm>
                <a:off x="7284113" y="3784617"/>
                <a:ext cx="326436" cy="224870"/>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m:rPr>
                              <m:sty m:val="p"/>
                            </m:rPr>
                            <a:rPr kumimoji="1" lang="en-US" altLang="zh-CN" sz="1400" i="1">
                              <a:solidFill>
                                <a:schemeClr val="bg1"/>
                              </a:solidFill>
                              <a:latin typeface="Cambria Math" panose="02040503050406030204" pitchFamily="18" charset="0"/>
                            </a:rPr>
                            <m:t>F</m:t>
                          </m:r>
                        </m:e>
                        <m:sub>
                          <m:r>
                            <a:rPr kumimoji="1" lang="en-US" altLang="zh-CN" sz="1400" b="0" i="1" smtClean="0">
                              <a:solidFill>
                                <a:schemeClr val="bg1"/>
                              </a:solidFill>
                              <a:latin typeface="Cambria Math" panose="02040503050406030204" pitchFamily="18" charset="0"/>
                            </a:rPr>
                            <m:t>0,1</m:t>
                          </m:r>
                        </m:sub>
                      </m:sSub>
                    </m:oMath>
                  </m:oMathPara>
                </a14:m>
                <a:endParaRPr kumimoji="1" lang="zh-CN" altLang="en-US" sz="1400" b="0" dirty="0" err="1">
                  <a:solidFill>
                    <a:schemeClr val="bg1"/>
                  </a:solidFill>
                  <a:latin typeface="+mn-lt"/>
                </a:endParaRPr>
              </a:p>
            </p:txBody>
          </p:sp>
        </mc:Choice>
        <mc:Fallback xmlns="">
          <p:sp>
            <p:nvSpPr>
              <p:cNvPr id="30" name="文本框 29">
                <a:extLst>
                  <a:ext uri="{FF2B5EF4-FFF2-40B4-BE49-F238E27FC236}">
                    <a16:creationId xmlns:a16="http://schemas.microsoft.com/office/drawing/2014/main" id="{FF6C048F-14D1-ED4F-9576-2C979308CEFD}"/>
                  </a:ext>
                </a:extLst>
              </p:cNvPr>
              <p:cNvSpPr txBox="1">
                <a:spLocks noRot="1" noChangeAspect="1" noMove="1" noResize="1" noEditPoints="1" noAdjustHandles="1" noChangeArrowheads="1" noChangeShapeType="1" noTextEdit="1"/>
              </p:cNvSpPr>
              <p:nvPr/>
            </p:nvSpPr>
            <p:spPr>
              <a:xfrm>
                <a:off x="7284113" y="3784617"/>
                <a:ext cx="326436" cy="224870"/>
              </a:xfrm>
              <a:prstGeom prst="rect">
                <a:avLst/>
              </a:prstGeom>
              <a:blipFill>
                <a:blip r:embed="rId14"/>
                <a:stretch>
                  <a:fillRect l="-11538" r="-3846"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67211886-59D9-1149-933E-A9E2AA8891E5}"/>
                  </a:ext>
                </a:extLst>
              </p:cNvPr>
              <p:cNvSpPr txBox="1"/>
              <p:nvPr/>
            </p:nvSpPr>
            <p:spPr>
              <a:xfrm>
                <a:off x="6813661" y="4500274"/>
                <a:ext cx="322268" cy="224870"/>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m:rPr>
                              <m:sty m:val="p"/>
                            </m:rPr>
                            <a:rPr kumimoji="1" lang="en-US" altLang="zh-CN" sz="1400" i="1">
                              <a:solidFill>
                                <a:schemeClr val="bg1"/>
                              </a:solidFill>
                              <a:latin typeface="Cambria Math" panose="02040503050406030204" pitchFamily="18" charset="0"/>
                            </a:rPr>
                            <m:t>F</m:t>
                          </m:r>
                        </m:e>
                        <m:sub>
                          <m:r>
                            <a:rPr kumimoji="1" lang="en-US" altLang="zh-CN" sz="1400" b="0" i="1" smtClean="0">
                              <a:solidFill>
                                <a:schemeClr val="bg1"/>
                              </a:solidFill>
                              <a:latin typeface="Cambria Math" panose="02040503050406030204" pitchFamily="18" charset="0"/>
                            </a:rPr>
                            <m:t>1,0</m:t>
                          </m:r>
                        </m:sub>
                      </m:sSub>
                    </m:oMath>
                  </m:oMathPara>
                </a14:m>
                <a:endParaRPr kumimoji="1" lang="zh-CN" altLang="en-US" sz="1400" b="0" dirty="0" err="1">
                  <a:solidFill>
                    <a:schemeClr val="bg1"/>
                  </a:solidFill>
                  <a:latin typeface="+mn-lt"/>
                </a:endParaRPr>
              </a:p>
            </p:txBody>
          </p:sp>
        </mc:Choice>
        <mc:Fallback xmlns="">
          <p:sp>
            <p:nvSpPr>
              <p:cNvPr id="31" name="文本框 30">
                <a:extLst>
                  <a:ext uri="{FF2B5EF4-FFF2-40B4-BE49-F238E27FC236}">
                    <a16:creationId xmlns:a16="http://schemas.microsoft.com/office/drawing/2014/main" id="{67211886-59D9-1149-933E-A9E2AA8891E5}"/>
                  </a:ext>
                </a:extLst>
              </p:cNvPr>
              <p:cNvSpPr txBox="1">
                <a:spLocks noRot="1" noChangeAspect="1" noMove="1" noResize="1" noEditPoints="1" noAdjustHandles="1" noChangeArrowheads="1" noChangeShapeType="1" noTextEdit="1"/>
              </p:cNvSpPr>
              <p:nvPr/>
            </p:nvSpPr>
            <p:spPr>
              <a:xfrm>
                <a:off x="6813661" y="4500274"/>
                <a:ext cx="322268" cy="224870"/>
              </a:xfrm>
              <a:prstGeom prst="rect">
                <a:avLst/>
              </a:prstGeom>
              <a:blipFill>
                <a:blip r:embed="rId15"/>
                <a:stretch>
                  <a:fillRect l="-11538"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C5F6EC87-4542-314D-91B6-7CCCC2AC7030}"/>
                  </a:ext>
                </a:extLst>
              </p:cNvPr>
              <p:cNvSpPr txBox="1"/>
              <p:nvPr/>
            </p:nvSpPr>
            <p:spPr>
              <a:xfrm>
                <a:off x="7284113" y="4500274"/>
                <a:ext cx="322268" cy="224870"/>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m:rPr>
                              <m:sty m:val="p"/>
                            </m:rPr>
                            <a:rPr kumimoji="1" lang="en-US" altLang="zh-CN" sz="1400" i="1">
                              <a:solidFill>
                                <a:schemeClr val="bg1"/>
                              </a:solidFill>
                              <a:latin typeface="Cambria Math" panose="02040503050406030204" pitchFamily="18" charset="0"/>
                            </a:rPr>
                            <m:t>F</m:t>
                          </m:r>
                        </m:e>
                        <m:sub>
                          <m:r>
                            <a:rPr kumimoji="1" lang="en-US" altLang="zh-CN" sz="1400" b="0" i="1" smtClean="0">
                              <a:solidFill>
                                <a:schemeClr val="bg1"/>
                              </a:solidFill>
                              <a:latin typeface="Cambria Math" panose="02040503050406030204" pitchFamily="18" charset="0"/>
                            </a:rPr>
                            <m:t>1,1</m:t>
                          </m:r>
                        </m:sub>
                      </m:sSub>
                    </m:oMath>
                  </m:oMathPara>
                </a14:m>
                <a:endParaRPr kumimoji="1" lang="zh-CN" altLang="en-US" sz="1400" b="0" dirty="0" err="1">
                  <a:solidFill>
                    <a:schemeClr val="bg1"/>
                  </a:solidFill>
                  <a:latin typeface="+mn-lt"/>
                </a:endParaRPr>
              </a:p>
            </p:txBody>
          </p:sp>
        </mc:Choice>
        <mc:Fallback xmlns="">
          <p:sp>
            <p:nvSpPr>
              <p:cNvPr id="32" name="文本框 31">
                <a:extLst>
                  <a:ext uri="{FF2B5EF4-FFF2-40B4-BE49-F238E27FC236}">
                    <a16:creationId xmlns:a16="http://schemas.microsoft.com/office/drawing/2014/main" id="{C5F6EC87-4542-314D-91B6-7CCCC2AC7030}"/>
                  </a:ext>
                </a:extLst>
              </p:cNvPr>
              <p:cNvSpPr txBox="1">
                <a:spLocks noRot="1" noChangeAspect="1" noMove="1" noResize="1" noEditPoints="1" noAdjustHandles="1" noChangeArrowheads="1" noChangeShapeType="1" noTextEdit="1"/>
              </p:cNvSpPr>
              <p:nvPr/>
            </p:nvSpPr>
            <p:spPr>
              <a:xfrm>
                <a:off x="7284113" y="4500274"/>
                <a:ext cx="322268" cy="224870"/>
              </a:xfrm>
              <a:prstGeom prst="rect">
                <a:avLst/>
              </a:prstGeom>
              <a:blipFill>
                <a:blip r:embed="rId16"/>
                <a:stretch>
                  <a:fillRect l="-11538"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691B4A30-5C9C-FA45-A61B-28BA717F097A}"/>
                  </a:ext>
                </a:extLst>
              </p:cNvPr>
              <p:cNvSpPr txBox="1"/>
              <p:nvPr/>
            </p:nvSpPr>
            <p:spPr>
              <a:xfrm>
                <a:off x="8691635" y="3573016"/>
                <a:ext cx="287066" cy="224870"/>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m:rPr>
                              <m:sty m:val="p"/>
                            </m:rPr>
                            <a:rPr kumimoji="1" lang="en-US" altLang="zh-CN" sz="1400" b="0" i="0" smtClean="0">
                              <a:solidFill>
                                <a:schemeClr val="bg1"/>
                              </a:solidFill>
                              <a:latin typeface="Cambria Math" panose="02040503050406030204" pitchFamily="18" charset="0"/>
                            </a:rPr>
                            <m:t>I</m:t>
                          </m:r>
                        </m:e>
                        <m:sub>
                          <m:r>
                            <a:rPr kumimoji="1" lang="en-US" altLang="zh-CN" sz="1400" b="0" i="1" smtClean="0">
                              <a:solidFill>
                                <a:schemeClr val="bg1"/>
                              </a:solidFill>
                              <a:latin typeface="Cambria Math" panose="02040503050406030204" pitchFamily="18" charset="0"/>
                            </a:rPr>
                            <m:t>0,0</m:t>
                          </m:r>
                        </m:sub>
                      </m:sSub>
                    </m:oMath>
                  </m:oMathPara>
                </a14:m>
                <a:endParaRPr kumimoji="1" lang="zh-CN" altLang="en-US" sz="1400" b="0" dirty="0" err="1">
                  <a:solidFill>
                    <a:schemeClr val="bg1"/>
                  </a:solidFill>
                  <a:latin typeface="+mn-lt"/>
                </a:endParaRPr>
              </a:p>
            </p:txBody>
          </p:sp>
        </mc:Choice>
        <mc:Fallback xmlns="">
          <p:sp>
            <p:nvSpPr>
              <p:cNvPr id="33" name="文本框 32">
                <a:extLst>
                  <a:ext uri="{FF2B5EF4-FFF2-40B4-BE49-F238E27FC236}">
                    <a16:creationId xmlns:a16="http://schemas.microsoft.com/office/drawing/2014/main" id="{691B4A30-5C9C-FA45-A61B-28BA717F097A}"/>
                  </a:ext>
                </a:extLst>
              </p:cNvPr>
              <p:cNvSpPr txBox="1">
                <a:spLocks noRot="1" noChangeAspect="1" noMove="1" noResize="1" noEditPoints="1" noAdjustHandles="1" noChangeArrowheads="1" noChangeShapeType="1" noTextEdit="1"/>
              </p:cNvSpPr>
              <p:nvPr/>
            </p:nvSpPr>
            <p:spPr>
              <a:xfrm>
                <a:off x="8691635" y="3573016"/>
                <a:ext cx="287066" cy="224870"/>
              </a:xfrm>
              <a:prstGeom prst="rect">
                <a:avLst/>
              </a:prstGeom>
              <a:blipFill>
                <a:blip r:embed="rId17"/>
                <a:stretch>
                  <a:fillRect l="-13043" r="-4348"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B655F560-3E1A-1F40-9E09-E465B1DA751E}"/>
                  </a:ext>
                </a:extLst>
              </p:cNvPr>
              <p:cNvSpPr txBox="1"/>
              <p:nvPr/>
            </p:nvSpPr>
            <p:spPr>
              <a:xfrm>
                <a:off x="9267699" y="3573016"/>
                <a:ext cx="287066" cy="224870"/>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m:rPr>
                              <m:sty m:val="p"/>
                            </m:rPr>
                            <a:rPr kumimoji="1" lang="en-US" altLang="zh-CN" sz="1400" b="0" i="0" smtClean="0">
                              <a:solidFill>
                                <a:schemeClr val="bg1"/>
                              </a:solidFill>
                              <a:latin typeface="Cambria Math" panose="02040503050406030204" pitchFamily="18" charset="0"/>
                            </a:rPr>
                            <m:t>I</m:t>
                          </m:r>
                        </m:e>
                        <m:sub>
                          <m:r>
                            <a:rPr kumimoji="1" lang="en-US" altLang="zh-CN" sz="1400" b="0" i="1" smtClean="0">
                              <a:solidFill>
                                <a:schemeClr val="bg1"/>
                              </a:solidFill>
                              <a:latin typeface="Cambria Math" panose="02040503050406030204" pitchFamily="18" charset="0"/>
                            </a:rPr>
                            <m:t>0,1</m:t>
                          </m:r>
                        </m:sub>
                      </m:sSub>
                    </m:oMath>
                  </m:oMathPara>
                </a14:m>
                <a:endParaRPr kumimoji="1" lang="zh-CN" altLang="en-US" sz="1400" b="0" dirty="0" err="1">
                  <a:solidFill>
                    <a:schemeClr val="bg1"/>
                  </a:solidFill>
                  <a:latin typeface="+mn-lt"/>
                </a:endParaRPr>
              </a:p>
            </p:txBody>
          </p:sp>
        </mc:Choice>
        <mc:Fallback xmlns="">
          <p:sp>
            <p:nvSpPr>
              <p:cNvPr id="34" name="文本框 33">
                <a:extLst>
                  <a:ext uri="{FF2B5EF4-FFF2-40B4-BE49-F238E27FC236}">
                    <a16:creationId xmlns:a16="http://schemas.microsoft.com/office/drawing/2014/main" id="{B655F560-3E1A-1F40-9E09-E465B1DA751E}"/>
                  </a:ext>
                </a:extLst>
              </p:cNvPr>
              <p:cNvSpPr txBox="1">
                <a:spLocks noRot="1" noChangeAspect="1" noMove="1" noResize="1" noEditPoints="1" noAdjustHandles="1" noChangeArrowheads="1" noChangeShapeType="1" noTextEdit="1"/>
              </p:cNvSpPr>
              <p:nvPr/>
            </p:nvSpPr>
            <p:spPr>
              <a:xfrm>
                <a:off x="9267699" y="3573016"/>
                <a:ext cx="287066" cy="224870"/>
              </a:xfrm>
              <a:prstGeom prst="rect">
                <a:avLst/>
              </a:prstGeom>
              <a:blipFill>
                <a:blip r:embed="rId18"/>
                <a:stretch>
                  <a:fillRect l="-13043" r="-4348"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0F87FFCA-1B46-394C-8FA2-FFEFBC67C95B}"/>
                  </a:ext>
                </a:extLst>
              </p:cNvPr>
              <p:cNvSpPr txBox="1"/>
              <p:nvPr/>
            </p:nvSpPr>
            <p:spPr>
              <a:xfrm>
                <a:off x="8691635" y="3933056"/>
                <a:ext cx="283796" cy="224870"/>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m:rPr>
                              <m:sty m:val="p"/>
                            </m:rPr>
                            <a:rPr kumimoji="1" lang="en-US" altLang="zh-CN" sz="1400" b="0" i="0" smtClean="0">
                              <a:solidFill>
                                <a:schemeClr val="bg1"/>
                              </a:solidFill>
                              <a:latin typeface="Cambria Math" panose="02040503050406030204" pitchFamily="18" charset="0"/>
                            </a:rPr>
                            <m:t>I</m:t>
                          </m:r>
                        </m:e>
                        <m:sub>
                          <m:r>
                            <a:rPr kumimoji="1" lang="en-US" altLang="zh-CN" sz="1400" b="0" i="1" smtClean="0">
                              <a:solidFill>
                                <a:schemeClr val="bg1"/>
                              </a:solidFill>
                              <a:latin typeface="Cambria Math" panose="02040503050406030204" pitchFamily="18" charset="0"/>
                            </a:rPr>
                            <m:t>1,0</m:t>
                          </m:r>
                        </m:sub>
                      </m:sSub>
                    </m:oMath>
                  </m:oMathPara>
                </a14:m>
                <a:endParaRPr kumimoji="1" lang="zh-CN" altLang="en-US" sz="1400" b="0" dirty="0" err="1">
                  <a:solidFill>
                    <a:schemeClr val="bg1"/>
                  </a:solidFill>
                  <a:latin typeface="+mn-lt"/>
                </a:endParaRPr>
              </a:p>
            </p:txBody>
          </p:sp>
        </mc:Choice>
        <mc:Fallback xmlns="">
          <p:sp>
            <p:nvSpPr>
              <p:cNvPr id="35" name="文本框 34">
                <a:extLst>
                  <a:ext uri="{FF2B5EF4-FFF2-40B4-BE49-F238E27FC236}">
                    <a16:creationId xmlns:a16="http://schemas.microsoft.com/office/drawing/2014/main" id="{0F87FFCA-1B46-394C-8FA2-FFEFBC67C95B}"/>
                  </a:ext>
                </a:extLst>
              </p:cNvPr>
              <p:cNvSpPr txBox="1">
                <a:spLocks noRot="1" noChangeAspect="1" noMove="1" noResize="1" noEditPoints="1" noAdjustHandles="1" noChangeArrowheads="1" noChangeShapeType="1" noTextEdit="1"/>
              </p:cNvSpPr>
              <p:nvPr/>
            </p:nvSpPr>
            <p:spPr>
              <a:xfrm>
                <a:off x="8691635" y="3933056"/>
                <a:ext cx="283796" cy="224870"/>
              </a:xfrm>
              <a:prstGeom prst="rect">
                <a:avLst/>
              </a:prstGeom>
              <a:blipFill>
                <a:blip r:embed="rId19"/>
                <a:stretch>
                  <a:fillRect l="-13043"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662F8C0B-650E-3D47-AAD7-2AC8608E672A}"/>
                  </a:ext>
                </a:extLst>
              </p:cNvPr>
              <p:cNvSpPr txBox="1"/>
              <p:nvPr/>
            </p:nvSpPr>
            <p:spPr>
              <a:xfrm>
                <a:off x="9267699" y="3933056"/>
                <a:ext cx="283796" cy="224870"/>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m:rPr>
                              <m:sty m:val="p"/>
                            </m:rPr>
                            <a:rPr kumimoji="1" lang="en-US" altLang="zh-CN" sz="1400" b="0" i="0" smtClean="0">
                              <a:solidFill>
                                <a:schemeClr val="bg1"/>
                              </a:solidFill>
                              <a:latin typeface="Cambria Math" panose="02040503050406030204" pitchFamily="18" charset="0"/>
                            </a:rPr>
                            <m:t>I</m:t>
                          </m:r>
                        </m:e>
                        <m:sub>
                          <m:r>
                            <a:rPr kumimoji="1" lang="en-US" altLang="zh-CN" sz="1400" b="0" i="1" smtClean="0">
                              <a:solidFill>
                                <a:schemeClr val="bg1"/>
                              </a:solidFill>
                              <a:latin typeface="Cambria Math" panose="02040503050406030204" pitchFamily="18" charset="0"/>
                            </a:rPr>
                            <m:t>1,1</m:t>
                          </m:r>
                        </m:sub>
                      </m:sSub>
                    </m:oMath>
                  </m:oMathPara>
                </a14:m>
                <a:endParaRPr kumimoji="1" lang="zh-CN" altLang="en-US" sz="1400" b="0" dirty="0" err="1">
                  <a:solidFill>
                    <a:schemeClr val="bg1"/>
                  </a:solidFill>
                  <a:latin typeface="+mn-lt"/>
                </a:endParaRPr>
              </a:p>
            </p:txBody>
          </p:sp>
        </mc:Choice>
        <mc:Fallback xmlns="">
          <p:sp>
            <p:nvSpPr>
              <p:cNvPr id="36" name="文本框 35">
                <a:extLst>
                  <a:ext uri="{FF2B5EF4-FFF2-40B4-BE49-F238E27FC236}">
                    <a16:creationId xmlns:a16="http://schemas.microsoft.com/office/drawing/2014/main" id="{662F8C0B-650E-3D47-AAD7-2AC8608E672A}"/>
                  </a:ext>
                </a:extLst>
              </p:cNvPr>
              <p:cNvSpPr txBox="1">
                <a:spLocks noRot="1" noChangeAspect="1" noMove="1" noResize="1" noEditPoints="1" noAdjustHandles="1" noChangeArrowheads="1" noChangeShapeType="1" noTextEdit="1"/>
              </p:cNvSpPr>
              <p:nvPr/>
            </p:nvSpPr>
            <p:spPr>
              <a:xfrm>
                <a:off x="9267699" y="3933056"/>
                <a:ext cx="283796" cy="224870"/>
              </a:xfrm>
              <a:prstGeom prst="rect">
                <a:avLst/>
              </a:prstGeom>
              <a:blipFill>
                <a:blip r:embed="rId20"/>
                <a:stretch>
                  <a:fillRect l="-13043"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351A54BE-0D67-F744-B563-151070A96CA4}"/>
                  </a:ext>
                </a:extLst>
              </p:cNvPr>
              <p:cNvSpPr txBox="1"/>
              <p:nvPr/>
            </p:nvSpPr>
            <p:spPr>
              <a:xfrm>
                <a:off x="10564390" y="3501008"/>
                <a:ext cx="564706" cy="665182"/>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sz="1400" b="0" i="1" smtClean="0">
                              <a:solidFill>
                                <a:schemeClr val="bg1"/>
                              </a:solidFill>
                              <a:latin typeface="Cambria Math" panose="02040503050406030204" pitchFamily="18" charset="0"/>
                            </a:rPr>
                          </m:ctrlPr>
                        </m:sSubPr>
                        <m:e>
                          <m:r>
                            <m:rPr>
                              <m:sty m:val="p"/>
                            </m:rPr>
                            <a:rPr kumimoji="1" lang="en-US" altLang="zh-CN" sz="1400" b="0" i="0" smtClean="0">
                              <a:solidFill>
                                <a:schemeClr val="bg1"/>
                              </a:solidFill>
                              <a:latin typeface="Cambria Math" panose="02040503050406030204" pitchFamily="18" charset="0"/>
                            </a:rPr>
                            <m:t>F</m:t>
                          </m:r>
                        </m:e>
                        <m:sub>
                          <m:r>
                            <a:rPr kumimoji="1" lang="en-US" altLang="zh-CN" sz="1400" b="0" i="1" smtClean="0">
                              <a:solidFill>
                                <a:schemeClr val="bg1"/>
                              </a:solidFill>
                              <a:latin typeface="Cambria Math" panose="02040503050406030204" pitchFamily="18" charset="0"/>
                            </a:rPr>
                            <m:t>0,0</m:t>
                          </m:r>
                        </m:sub>
                      </m:sSub>
                      <m:sSub>
                        <m:sSubPr>
                          <m:ctrlPr>
                            <a:rPr kumimoji="1" lang="en-US" altLang="zh-CN" sz="1400" i="1">
                              <a:solidFill>
                                <a:schemeClr val="bg1"/>
                              </a:solidFill>
                              <a:latin typeface="Cambria Math" panose="02040503050406030204" pitchFamily="18" charset="0"/>
                            </a:rPr>
                          </m:ctrlPr>
                        </m:sSubPr>
                        <m:e>
                          <m:r>
                            <m:rPr>
                              <m:sty m:val="p"/>
                            </m:rPr>
                            <a:rPr kumimoji="1" lang="en-US" altLang="zh-CN" sz="1400">
                              <a:solidFill>
                                <a:schemeClr val="bg1"/>
                              </a:solidFill>
                              <a:latin typeface="Cambria Math" panose="02040503050406030204" pitchFamily="18" charset="0"/>
                            </a:rPr>
                            <m:t>I</m:t>
                          </m:r>
                        </m:e>
                        <m:sub>
                          <m:r>
                            <a:rPr kumimoji="1" lang="en-US" altLang="zh-CN" sz="1400" i="1">
                              <a:solidFill>
                                <a:schemeClr val="bg1"/>
                              </a:solidFill>
                              <a:latin typeface="Cambria Math" panose="02040503050406030204" pitchFamily="18" charset="0"/>
                            </a:rPr>
                            <m:t>0,0</m:t>
                          </m:r>
                        </m:sub>
                      </m:sSub>
                    </m:oMath>
                  </m:oMathPara>
                </a14:m>
                <a:endParaRPr kumimoji="1" lang="en-US" altLang="zh-CN" sz="1400" dirty="0">
                  <a:solidFill>
                    <a:schemeClr val="bg1"/>
                  </a:solidFill>
                </a:endParaRPr>
              </a:p>
              <a:p>
                <a:pPr algn="ctr"/>
                <a:r>
                  <a:rPr kumimoji="1" lang="en-US" altLang="zh-CN" sz="1400" dirty="0">
                    <a:solidFill>
                      <a:schemeClr val="bg1"/>
                    </a:solidFill>
                  </a:rPr>
                  <a:t>+</a:t>
                </a:r>
              </a:p>
              <a:p>
                <a:pPr algn="ctr"/>
                <a14:m>
                  <m:oMathPara xmlns:m="http://schemas.openxmlformats.org/officeDocument/2006/math">
                    <m:oMathParaPr>
                      <m:jc m:val="centerGroup"/>
                    </m:oMathParaPr>
                    <m:oMath xmlns:m="http://schemas.openxmlformats.org/officeDocument/2006/math">
                      <m:sSub>
                        <m:sSubPr>
                          <m:ctrlPr>
                            <a:rPr kumimoji="1" lang="en-US" altLang="zh-CN" sz="1400" i="1">
                              <a:solidFill>
                                <a:schemeClr val="bg1"/>
                              </a:solidFill>
                              <a:latin typeface="Cambria Math" panose="02040503050406030204" pitchFamily="18" charset="0"/>
                            </a:rPr>
                          </m:ctrlPr>
                        </m:sSubPr>
                        <m:e>
                          <m:r>
                            <m:rPr>
                              <m:sty m:val="p"/>
                            </m:rPr>
                            <a:rPr kumimoji="1" lang="en-US" altLang="zh-CN" sz="1400">
                              <a:solidFill>
                                <a:schemeClr val="bg1"/>
                              </a:solidFill>
                              <a:latin typeface="Cambria Math" panose="02040503050406030204" pitchFamily="18" charset="0"/>
                            </a:rPr>
                            <m:t>F</m:t>
                          </m:r>
                        </m:e>
                        <m:sub>
                          <m:r>
                            <a:rPr kumimoji="1" lang="en-US" altLang="zh-CN" sz="1400" b="0" i="1" smtClean="0">
                              <a:solidFill>
                                <a:schemeClr val="bg1"/>
                              </a:solidFill>
                              <a:latin typeface="Cambria Math" panose="02040503050406030204" pitchFamily="18" charset="0"/>
                            </a:rPr>
                            <m:t>0</m:t>
                          </m:r>
                          <m:r>
                            <a:rPr kumimoji="1" lang="en-US" altLang="zh-CN" sz="1400" i="1">
                              <a:solidFill>
                                <a:schemeClr val="bg1"/>
                              </a:solidFill>
                              <a:latin typeface="Cambria Math" panose="02040503050406030204" pitchFamily="18" charset="0"/>
                            </a:rPr>
                            <m:t>,</m:t>
                          </m:r>
                          <m:r>
                            <a:rPr kumimoji="1" lang="en-US" altLang="zh-CN" sz="1400" b="0" i="1" smtClean="0">
                              <a:solidFill>
                                <a:schemeClr val="bg1"/>
                              </a:solidFill>
                              <a:latin typeface="Cambria Math" panose="02040503050406030204" pitchFamily="18" charset="0"/>
                            </a:rPr>
                            <m:t>1</m:t>
                          </m:r>
                        </m:sub>
                      </m:sSub>
                      <m:sSub>
                        <m:sSubPr>
                          <m:ctrlPr>
                            <a:rPr kumimoji="1" lang="en-US" altLang="zh-CN" sz="1400" i="1">
                              <a:solidFill>
                                <a:schemeClr val="bg1"/>
                              </a:solidFill>
                              <a:latin typeface="Cambria Math" panose="02040503050406030204" pitchFamily="18" charset="0"/>
                            </a:rPr>
                          </m:ctrlPr>
                        </m:sSubPr>
                        <m:e>
                          <m:r>
                            <m:rPr>
                              <m:sty m:val="p"/>
                            </m:rPr>
                            <a:rPr kumimoji="1" lang="en-US" altLang="zh-CN" sz="1400">
                              <a:solidFill>
                                <a:schemeClr val="bg1"/>
                              </a:solidFill>
                              <a:latin typeface="Cambria Math" panose="02040503050406030204" pitchFamily="18" charset="0"/>
                            </a:rPr>
                            <m:t>I</m:t>
                          </m:r>
                        </m:e>
                        <m:sub>
                          <m:r>
                            <a:rPr kumimoji="1" lang="en-US" altLang="zh-CN" sz="1400" b="0" i="1" smtClean="0">
                              <a:solidFill>
                                <a:schemeClr val="bg1"/>
                              </a:solidFill>
                              <a:latin typeface="Cambria Math" panose="02040503050406030204" pitchFamily="18" charset="0"/>
                            </a:rPr>
                            <m:t>1</m:t>
                          </m:r>
                          <m:r>
                            <a:rPr kumimoji="1" lang="en-US" altLang="zh-CN" sz="1400" i="1">
                              <a:solidFill>
                                <a:schemeClr val="bg1"/>
                              </a:solidFill>
                              <a:latin typeface="Cambria Math" panose="02040503050406030204" pitchFamily="18" charset="0"/>
                            </a:rPr>
                            <m:t>,0</m:t>
                          </m:r>
                        </m:sub>
                      </m:sSub>
                    </m:oMath>
                  </m:oMathPara>
                </a14:m>
                <a:endParaRPr kumimoji="1" lang="en-US" altLang="zh-CN" sz="1400" dirty="0">
                  <a:solidFill>
                    <a:schemeClr val="bg1"/>
                  </a:solidFill>
                </a:endParaRPr>
              </a:p>
            </p:txBody>
          </p:sp>
        </mc:Choice>
        <mc:Fallback xmlns="">
          <p:sp>
            <p:nvSpPr>
              <p:cNvPr id="37" name="文本框 36">
                <a:extLst>
                  <a:ext uri="{FF2B5EF4-FFF2-40B4-BE49-F238E27FC236}">
                    <a16:creationId xmlns:a16="http://schemas.microsoft.com/office/drawing/2014/main" id="{351A54BE-0D67-F744-B563-151070A96CA4}"/>
                  </a:ext>
                </a:extLst>
              </p:cNvPr>
              <p:cNvSpPr txBox="1">
                <a:spLocks noRot="1" noChangeAspect="1" noMove="1" noResize="1" noEditPoints="1" noAdjustHandles="1" noChangeArrowheads="1" noChangeShapeType="1" noTextEdit="1"/>
              </p:cNvSpPr>
              <p:nvPr/>
            </p:nvSpPr>
            <p:spPr>
              <a:xfrm>
                <a:off x="10564390" y="3501008"/>
                <a:ext cx="564706" cy="665182"/>
              </a:xfrm>
              <a:prstGeom prst="rect">
                <a:avLst/>
              </a:prstGeom>
              <a:blipFill>
                <a:blip r:embed="rId21"/>
                <a:stretch>
                  <a:fillRect l="-8889" b="-38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7898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BC2C844-D1E8-8A4A-A067-9A50DD42398D}"/>
              </a:ext>
            </a:extLst>
          </p:cNvPr>
          <p:cNvSpPr>
            <a:spLocks noGrp="1"/>
          </p:cNvSpPr>
          <p:nvPr>
            <p:ph type="title"/>
          </p:nvPr>
        </p:nvSpPr>
        <p:spPr/>
        <p:txBody>
          <a:bodyPr/>
          <a:lstStyle/>
          <a:p>
            <a:r>
              <a:rPr lang="en-US" altLang="zh-CN" dirty="0"/>
              <a:t>CPU/GPU</a:t>
            </a:r>
            <a:r>
              <a:rPr lang="zh-CN" altLang="en-US" dirty="0"/>
              <a:t> 支持矩阵乘的库</a:t>
            </a:r>
          </a:p>
        </p:txBody>
      </p:sp>
      <p:sp>
        <p:nvSpPr>
          <p:cNvPr id="8" name="内容占位符 7">
            <a:extLst>
              <a:ext uri="{FF2B5EF4-FFF2-40B4-BE49-F238E27FC236}">
                <a16:creationId xmlns:a16="http://schemas.microsoft.com/office/drawing/2014/main" id="{5F8AB879-63FD-3D40-B543-84ED3338A386}"/>
              </a:ext>
            </a:extLst>
          </p:cNvPr>
          <p:cNvSpPr>
            <a:spLocks noGrp="1"/>
          </p:cNvSpPr>
          <p:nvPr>
            <p:ph sz="half" idx="1"/>
          </p:nvPr>
        </p:nvSpPr>
        <p:spPr>
          <a:xfrm>
            <a:off x="623635" y="1412776"/>
            <a:ext cx="5762777" cy="4608512"/>
          </a:xfrm>
        </p:spPr>
        <p:txBody>
          <a:bodyPr/>
          <a:lstStyle/>
          <a:p>
            <a:r>
              <a:rPr lang="zh-CN" altLang="en-US" sz="2400" b="1" dirty="0">
                <a:latin typeface="Gill Sans MT" panose="020B0502020104020203" pitchFamily="34" charset="0"/>
              </a:rPr>
              <a:t>实现逻辑：</a:t>
            </a:r>
            <a:endParaRPr lang="en-US" altLang="zh-CN" sz="2400" b="1" dirty="0">
              <a:latin typeface="Gill Sans MT" panose="020B0502020104020203" pitchFamily="34" charset="0"/>
            </a:endParaRPr>
          </a:p>
          <a:p>
            <a:pPr lvl="1"/>
            <a:r>
              <a:rPr lang="en-US" altLang="zh-CN" sz="2000" dirty="0">
                <a:latin typeface="Gill Sans MT" panose="020B0502020104020203" pitchFamily="34" charset="0"/>
              </a:rPr>
              <a:t>Lib</a:t>
            </a:r>
            <a:r>
              <a:rPr lang="zh-CN" altLang="en-US" sz="2000" dirty="0">
                <a:latin typeface="Gill Sans MT" panose="020B0502020104020203" pitchFamily="34" charset="0"/>
              </a:rPr>
              <a:t> 感知相乘矩阵的 </a:t>
            </a:r>
            <a:r>
              <a:rPr lang="en-US" altLang="zh-CN" sz="2000" dirty="0">
                <a:latin typeface="Gill Sans MT" panose="020B0502020104020203" pitchFamily="34" charset="0"/>
              </a:rPr>
              <a:t>Shape</a:t>
            </a:r>
          </a:p>
          <a:p>
            <a:pPr lvl="1"/>
            <a:r>
              <a:rPr lang="zh-CN" altLang="en-US" sz="2000" dirty="0">
                <a:latin typeface="Gill Sans MT" panose="020B0502020104020203" pitchFamily="34" charset="0"/>
              </a:rPr>
              <a:t>选择最优的 </a:t>
            </a:r>
            <a:r>
              <a:rPr lang="en-US" altLang="zh-CN" sz="2000" dirty="0">
                <a:latin typeface="Gill Sans MT" panose="020B0502020104020203" pitchFamily="34" charset="0"/>
              </a:rPr>
              <a:t>Kernel</a:t>
            </a:r>
            <a:r>
              <a:rPr lang="zh-CN" altLang="en-US" sz="2000" dirty="0">
                <a:latin typeface="Gill Sans MT" panose="020B0502020104020203" pitchFamily="34" charset="0"/>
              </a:rPr>
              <a:t> 实现来执行</a:t>
            </a:r>
            <a:endParaRPr lang="en-US" altLang="zh-CN" sz="2000" dirty="0">
              <a:latin typeface="Gill Sans MT" panose="020B0502020104020203" pitchFamily="34" charset="0"/>
            </a:endParaRPr>
          </a:p>
          <a:p>
            <a:r>
              <a:rPr lang="zh-CN" altLang="en-US" sz="2400" b="1" dirty="0">
                <a:latin typeface="Gill Sans MT" panose="020B0502020104020203" pitchFamily="34" charset="0"/>
              </a:rPr>
              <a:t>实现方法：</a:t>
            </a:r>
            <a:endParaRPr lang="en-US" altLang="zh-CN" sz="2400" b="1" dirty="0">
              <a:latin typeface="Gill Sans MT" panose="020B0502020104020203" pitchFamily="34" charset="0"/>
            </a:endParaRPr>
          </a:p>
          <a:p>
            <a:pPr lvl="1"/>
            <a:r>
              <a:rPr lang="en-US" altLang="zh-CN" sz="2000" dirty="0">
                <a:latin typeface="Gill Sans MT" panose="020B0502020104020203" pitchFamily="34" charset="0"/>
              </a:rPr>
              <a:t>Loop</a:t>
            </a:r>
            <a:r>
              <a:rPr lang="zh-CN" altLang="en-US" sz="2000" dirty="0">
                <a:latin typeface="Gill Sans MT" panose="020B0502020104020203" pitchFamily="34" charset="0"/>
              </a:rPr>
              <a:t> 循环优化 </a:t>
            </a:r>
            <a:r>
              <a:rPr lang="en-US" altLang="zh-CN" sz="2000" dirty="0">
                <a:latin typeface="Gill Sans MT" panose="020B0502020104020203" pitchFamily="34" charset="0"/>
              </a:rPr>
              <a:t>(Loop</a:t>
            </a:r>
            <a:r>
              <a:rPr lang="zh-CN" altLang="en-US" sz="2000" dirty="0">
                <a:latin typeface="Gill Sans MT" panose="020B0502020104020203" pitchFamily="34" charset="0"/>
              </a:rPr>
              <a:t> </a:t>
            </a:r>
            <a:r>
              <a:rPr lang="en-US" altLang="zh-CN" sz="2000" dirty="0">
                <a:latin typeface="Gill Sans MT" panose="020B0502020104020203" pitchFamily="34" charset="0"/>
              </a:rPr>
              <a:t>tiling)</a:t>
            </a:r>
          </a:p>
          <a:p>
            <a:pPr lvl="1"/>
            <a:r>
              <a:rPr lang="zh-CN" altLang="en-US" sz="2000" dirty="0">
                <a:latin typeface="Gill Sans MT" panose="020B0502020104020203" pitchFamily="34" charset="0"/>
              </a:rPr>
              <a:t>多级缓存 </a:t>
            </a:r>
            <a:r>
              <a:rPr lang="en-US" altLang="zh-CN" sz="2000" dirty="0">
                <a:latin typeface="Gill Sans MT" panose="020B0502020104020203" pitchFamily="34" charset="0"/>
              </a:rPr>
              <a:t>(memory</a:t>
            </a:r>
            <a:r>
              <a:rPr lang="zh-CN" altLang="en-US" sz="2000" dirty="0">
                <a:latin typeface="Gill Sans MT" panose="020B0502020104020203" pitchFamily="34" charset="0"/>
              </a:rPr>
              <a:t> </a:t>
            </a:r>
            <a:r>
              <a:rPr lang="en-US" altLang="zh-CN" sz="2000" dirty="0">
                <a:latin typeface="Gill Sans MT" panose="020B0502020104020203" pitchFamily="34" charset="0"/>
              </a:rPr>
              <a:t>hierarchy)</a:t>
            </a:r>
          </a:p>
          <a:p>
            <a:r>
              <a:rPr lang="zh-CN" altLang="en-US" sz="2400" b="1" dirty="0">
                <a:latin typeface="Gill Sans MT" panose="020B0502020104020203" pitchFamily="34" charset="0"/>
              </a:rPr>
              <a:t>现有库：</a:t>
            </a:r>
            <a:r>
              <a:rPr lang="en-US" altLang="zh-CN" sz="2400" dirty="0">
                <a:latin typeface="Gill Sans MT" panose="020B0502020104020203" pitchFamily="34" charset="0"/>
              </a:rPr>
              <a:t>Matrix</a:t>
            </a:r>
            <a:r>
              <a:rPr lang="zh-CN" altLang="en-US" sz="2400" dirty="0">
                <a:latin typeface="Gill Sans MT" panose="020B0502020104020203" pitchFamily="34" charset="0"/>
              </a:rPr>
              <a:t> </a:t>
            </a:r>
            <a:r>
              <a:rPr lang="en-US" altLang="zh-CN" sz="2400" dirty="0">
                <a:latin typeface="Gill Sans MT" panose="020B0502020104020203" pitchFamily="34" charset="0"/>
              </a:rPr>
              <a:t>Multiplication</a:t>
            </a:r>
            <a:r>
              <a:rPr lang="zh-CN" altLang="en-US" sz="2400" dirty="0">
                <a:latin typeface="Gill Sans MT" panose="020B0502020104020203" pitchFamily="34" charset="0"/>
              </a:rPr>
              <a:t> </a:t>
            </a:r>
            <a:r>
              <a:rPr lang="en-US" altLang="zh-CN" sz="2400" dirty="0">
                <a:latin typeface="Gill Sans MT" panose="020B0502020104020203" pitchFamily="34" charset="0"/>
              </a:rPr>
              <a:t>(GEMM)</a:t>
            </a:r>
          </a:p>
          <a:p>
            <a:pPr lvl="1"/>
            <a:r>
              <a:rPr lang="en-US" altLang="zh-CN" sz="2000" dirty="0">
                <a:latin typeface="Gill Sans MT" panose="020B0502020104020203" pitchFamily="34" charset="0"/>
              </a:rPr>
              <a:t>CPU:</a:t>
            </a:r>
            <a:r>
              <a:rPr lang="zh-CN" altLang="en-US" sz="2000" dirty="0">
                <a:latin typeface="Gill Sans MT" panose="020B0502020104020203" pitchFamily="34" charset="0"/>
              </a:rPr>
              <a:t> </a:t>
            </a:r>
            <a:r>
              <a:rPr lang="en-US" altLang="zh-CN" sz="2000" dirty="0" err="1">
                <a:latin typeface="Gill Sans MT" panose="020B0502020104020203" pitchFamily="34" charset="0"/>
              </a:rPr>
              <a:t>OpenBLAS</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Intel</a:t>
            </a:r>
            <a:r>
              <a:rPr lang="zh-CN" altLang="en-US" sz="2000" dirty="0">
                <a:latin typeface="Gill Sans MT" panose="020B0502020104020203" pitchFamily="34" charset="0"/>
              </a:rPr>
              <a:t> </a:t>
            </a:r>
            <a:r>
              <a:rPr lang="en-US" altLang="zh-CN" sz="2000" dirty="0">
                <a:latin typeface="Gill Sans MT" panose="020B0502020104020203" pitchFamily="34" charset="0"/>
              </a:rPr>
              <a:t>MKL,</a:t>
            </a:r>
            <a:r>
              <a:rPr lang="zh-CN" altLang="en-US" sz="2000" dirty="0">
                <a:latin typeface="Gill Sans MT" panose="020B0502020104020203" pitchFamily="34" charset="0"/>
              </a:rPr>
              <a:t> </a:t>
            </a:r>
            <a:r>
              <a:rPr lang="en-US" altLang="zh-CN" sz="2000" dirty="0">
                <a:latin typeface="Gill Sans MT" panose="020B0502020104020203" pitchFamily="34" charset="0"/>
              </a:rPr>
              <a:t>etc.</a:t>
            </a:r>
          </a:p>
          <a:p>
            <a:pPr lvl="1"/>
            <a:r>
              <a:rPr lang="en-US" altLang="zh-CN" sz="2000" dirty="0">
                <a:latin typeface="Gill Sans MT" panose="020B0502020104020203" pitchFamily="34" charset="0"/>
              </a:rPr>
              <a:t>GPU:</a:t>
            </a:r>
            <a:r>
              <a:rPr lang="zh-CN" altLang="en-US" sz="2000" dirty="0">
                <a:latin typeface="Gill Sans MT" panose="020B0502020104020203" pitchFamily="34" charset="0"/>
              </a:rPr>
              <a:t> </a:t>
            </a:r>
            <a:r>
              <a:rPr lang="en-US" altLang="zh-CN" sz="2000" dirty="0" err="1">
                <a:latin typeface="Gill Sans MT" panose="020B0502020104020203" pitchFamily="34" charset="0"/>
              </a:rPr>
              <a:t>cuBLAS</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err="1">
                <a:latin typeface="Gill Sans MT" panose="020B0502020104020203" pitchFamily="34" charset="0"/>
              </a:rPr>
              <a:t>cuDNN</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etc.</a:t>
            </a:r>
          </a:p>
        </p:txBody>
      </p:sp>
      <p:pic>
        <p:nvPicPr>
          <p:cNvPr id="2" name="图片 1">
            <a:extLst>
              <a:ext uri="{FF2B5EF4-FFF2-40B4-BE49-F238E27FC236}">
                <a16:creationId xmlns:a16="http://schemas.microsoft.com/office/drawing/2014/main" id="{90127E8F-D6CE-5C4C-B4D0-D96F8239C3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78501" y="1412776"/>
            <a:ext cx="3154335" cy="4608512"/>
          </a:xfrm>
          <a:prstGeom prst="rect">
            <a:avLst/>
          </a:prstGeom>
        </p:spPr>
      </p:pic>
    </p:spTree>
    <p:extLst>
      <p:ext uri="{BB962C8B-B14F-4D97-AF65-F5344CB8AC3E}">
        <p14:creationId xmlns:p14="http://schemas.microsoft.com/office/powerpoint/2010/main" val="281158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33757</TotalTime>
  <Words>634</Words>
  <Application>Microsoft Macintosh PowerPoint</Application>
  <PresentationFormat>自定义</PresentationFormat>
  <Paragraphs>104</Paragraphs>
  <Slides>16</Slides>
  <Notes>1</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16</vt:i4>
      </vt:variant>
    </vt:vector>
  </HeadingPairs>
  <TitlesOfParts>
    <vt:vector size="37"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Cambria Math</vt:lpstr>
      <vt:lpstr>Franklin Gothic Book</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Matrix Multiplication 矩阵运算</vt:lpstr>
      <vt:lpstr>从卷积 Conv 到矩阵乘 MM</vt:lpstr>
      <vt:lpstr>从卷积 Conv 到矩阵乘 MM</vt:lpstr>
      <vt:lpstr>从卷积 Conv 到矩阵乘 MM</vt:lpstr>
      <vt:lpstr>矩阵乘分块 Tiling</vt:lpstr>
      <vt:lpstr>CPU/GPU 支持矩阵乘的库</vt:lpstr>
      <vt:lpstr>CPU/GPU 支持矩阵乘的库</vt:lpstr>
      <vt:lpstr>卷积代替算法</vt:lpstr>
      <vt:lpstr>减少指令开销</vt:lpstr>
      <vt:lpstr>减少指令开销</vt:lpstr>
      <vt:lpstr>对于矩阵运算 计算体系思考 I</vt:lpstr>
      <vt:lpstr>对于矩阵运算 计算体系思考 II</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5914</cp:revision>
  <dcterms:created xsi:type="dcterms:W3CDTF">2015-01-14T10:38:57Z</dcterms:created>
  <dcterms:modified xsi:type="dcterms:W3CDTF">2023-03-14T18:18:12Z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